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60"/>
  </p:notesMasterIdLst>
  <p:handoutMasterIdLst>
    <p:handoutMasterId r:id="rId61"/>
  </p:handoutMasterIdLst>
  <p:sldIdLst>
    <p:sldId id="289" r:id="rId2"/>
    <p:sldId id="389" r:id="rId3"/>
    <p:sldId id="353" r:id="rId4"/>
    <p:sldId id="397" r:id="rId5"/>
    <p:sldId id="440" r:id="rId6"/>
    <p:sldId id="413" r:id="rId7"/>
    <p:sldId id="351" r:id="rId8"/>
    <p:sldId id="398" r:id="rId9"/>
    <p:sldId id="438" r:id="rId10"/>
    <p:sldId id="459" r:id="rId11"/>
    <p:sldId id="441" r:id="rId12"/>
    <p:sldId id="444" r:id="rId13"/>
    <p:sldId id="442" r:id="rId14"/>
    <p:sldId id="443" r:id="rId15"/>
    <p:sldId id="445" r:id="rId16"/>
    <p:sldId id="464" r:id="rId17"/>
    <p:sldId id="461" r:id="rId18"/>
    <p:sldId id="446" r:id="rId19"/>
    <p:sldId id="447" r:id="rId20"/>
    <p:sldId id="448" r:id="rId21"/>
    <p:sldId id="449" r:id="rId22"/>
    <p:sldId id="462" r:id="rId23"/>
    <p:sldId id="450" r:id="rId24"/>
    <p:sldId id="460" r:id="rId25"/>
    <p:sldId id="465" r:id="rId26"/>
    <p:sldId id="453" r:id="rId27"/>
    <p:sldId id="454" r:id="rId28"/>
    <p:sldId id="455" r:id="rId29"/>
    <p:sldId id="456" r:id="rId30"/>
    <p:sldId id="406" r:id="rId31"/>
    <p:sldId id="463" r:id="rId32"/>
    <p:sldId id="409" r:id="rId33"/>
    <p:sldId id="410" r:id="rId34"/>
    <p:sldId id="416" r:id="rId35"/>
    <p:sldId id="430" r:id="rId36"/>
    <p:sldId id="415" r:id="rId37"/>
    <p:sldId id="417" r:id="rId38"/>
    <p:sldId id="404" r:id="rId39"/>
    <p:sldId id="356" r:id="rId40"/>
    <p:sldId id="431" r:id="rId41"/>
    <p:sldId id="418" r:id="rId42"/>
    <p:sldId id="403" r:id="rId43"/>
    <p:sldId id="436" r:id="rId44"/>
    <p:sldId id="457" r:id="rId45"/>
    <p:sldId id="458" r:id="rId46"/>
    <p:sldId id="419" r:id="rId47"/>
    <p:sldId id="420" r:id="rId48"/>
    <p:sldId id="421" r:id="rId49"/>
    <p:sldId id="422" r:id="rId50"/>
    <p:sldId id="423" r:id="rId51"/>
    <p:sldId id="424" r:id="rId52"/>
    <p:sldId id="428" r:id="rId53"/>
    <p:sldId id="432" r:id="rId54"/>
    <p:sldId id="433" r:id="rId55"/>
    <p:sldId id="434" r:id="rId56"/>
    <p:sldId id="429" r:id="rId57"/>
    <p:sldId id="374" r:id="rId58"/>
    <p:sldId id="377" r:id="rId59"/>
  </p:sldIdLst>
  <p:sldSz cx="9144000" cy="6858000" type="screen4x3"/>
  <p:notesSz cx="6797675" cy="9926638"/>
  <p:defaultTextStyle>
    <a:defPPr>
      <a:defRPr lang="cs-CZ"/>
    </a:defPPr>
    <a:lvl1pPr algn="just" rtl="0" fontAlgn="base">
      <a:spcBef>
        <a:spcPts val="1200"/>
      </a:spcBef>
      <a:spcAft>
        <a:spcPct val="0"/>
      </a:spcAft>
      <a:buClr>
        <a:schemeClr val="tx1"/>
      </a:buClr>
      <a:buSzPct val="100000"/>
      <a:buFont typeface="Wingdings" pitchFamily="2" charset="2"/>
      <a:buChar char="Ø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just" rtl="0" fontAlgn="base">
      <a:spcBef>
        <a:spcPts val="1200"/>
      </a:spcBef>
      <a:spcAft>
        <a:spcPct val="0"/>
      </a:spcAft>
      <a:buClr>
        <a:schemeClr val="tx1"/>
      </a:buClr>
      <a:buSzPct val="100000"/>
      <a:buFont typeface="Wingdings" pitchFamily="2" charset="2"/>
      <a:buChar char="Ø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just" rtl="0" fontAlgn="base">
      <a:spcBef>
        <a:spcPts val="1200"/>
      </a:spcBef>
      <a:spcAft>
        <a:spcPct val="0"/>
      </a:spcAft>
      <a:buClr>
        <a:schemeClr val="tx1"/>
      </a:buClr>
      <a:buSzPct val="100000"/>
      <a:buFont typeface="Wingdings" pitchFamily="2" charset="2"/>
      <a:buChar char="Ø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just" rtl="0" fontAlgn="base">
      <a:spcBef>
        <a:spcPts val="1200"/>
      </a:spcBef>
      <a:spcAft>
        <a:spcPct val="0"/>
      </a:spcAft>
      <a:buClr>
        <a:schemeClr val="tx1"/>
      </a:buClr>
      <a:buSzPct val="100000"/>
      <a:buFont typeface="Wingdings" pitchFamily="2" charset="2"/>
      <a:buChar char="Ø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just" rtl="0" fontAlgn="base">
      <a:spcBef>
        <a:spcPts val="1200"/>
      </a:spcBef>
      <a:spcAft>
        <a:spcPct val="0"/>
      </a:spcAft>
      <a:buClr>
        <a:schemeClr val="tx1"/>
      </a:buClr>
      <a:buSzPct val="100000"/>
      <a:buFont typeface="Wingdings" pitchFamily="2" charset="2"/>
      <a:buChar char="Ø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ubu Alena Ing." initials="KA" lastIdx="1" clrIdx="0"/>
  <p:cmAuthor id="1" name="Kubu" initials="KA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1900F"/>
    <a:srgbClr val="CCCCFF"/>
    <a:srgbClr val="FFFFCC"/>
    <a:srgbClr val="008000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81896" autoAdjust="0"/>
  </p:normalViewPr>
  <p:slideViewPr>
    <p:cSldViewPr>
      <p:cViewPr varScale="1">
        <p:scale>
          <a:sx n="85" d="100"/>
          <a:sy n="85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127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37FEC8-D10C-47E4-ABC5-FAE1732335B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443C6783-122A-4961-9CD3-9E70E4577112}">
      <dgm:prSet phldrT="[Text]" custT="1"/>
      <dgm:spPr/>
      <dgm:t>
        <a:bodyPr/>
        <a:lstStyle/>
        <a:p>
          <a:pPr algn="ctr"/>
          <a:r>
            <a:rPr lang="cs-CZ" sz="1600" b="1" dirty="0" smtClean="0"/>
            <a:t>P 6 - Podpora sociálního začleňování, snižování chudoby a hospodářského rozvoje ve venkovských oblastech </a:t>
          </a:r>
          <a:endParaRPr lang="cs-CZ" sz="1600" b="1" dirty="0"/>
        </a:p>
      </dgm:t>
    </dgm:pt>
    <dgm:pt modelId="{72736D88-17C6-47B2-A418-E3840F454432}" type="parTrans" cxnId="{635E3213-934D-496A-94FE-02E848BAADC1}">
      <dgm:prSet/>
      <dgm:spPr/>
      <dgm:t>
        <a:bodyPr/>
        <a:lstStyle/>
        <a:p>
          <a:endParaRPr lang="cs-CZ"/>
        </a:p>
      </dgm:t>
    </dgm:pt>
    <dgm:pt modelId="{F8702FDB-3D3E-4C67-B43D-2477CC2FEF7A}" type="sibTrans" cxnId="{635E3213-934D-496A-94FE-02E848BAADC1}">
      <dgm:prSet/>
      <dgm:spPr/>
      <dgm:t>
        <a:bodyPr/>
        <a:lstStyle/>
        <a:p>
          <a:endParaRPr lang="cs-CZ"/>
        </a:p>
      </dgm:t>
    </dgm:pt>
    <dgm:pt modelId="{D271FC76-0066-4A26-8552-150F95788248}">
      <dgm:prSet phldrT="[Text]" custT="1"/>
      <dgm:spPr/>
      <dgm:t>
        <a:bodyPr/>
        <a:lstStyle/>
        <a:p>
          <a:pPr algn="ctr"/>
          <a:r>
            <a:rPr lang="cs-CZ" sz="1600" b="1" dirty="0" smtClean="0"/>
            <a:t>P 2 - Zvýšení konkurenceschopnosti</a:t>
          </a:r>
        </a:p>
      </dgm:t>
    </dgm:pt>
    <dgm:pt modelId="{B766F2A0-898A-40F8-B62A-B3143F3752AD}" type="parTrans" cxnId="{99C5DAA5-8171-4EB2-A5FB-BABD5F93D155}">
      <dgm:prSet/>
      <dgm:spPr/>
      <dgm:t>
        <a:bodyPr/>
        <a:lstStyle/>
        <a:p>
          <a:endParaRPr lang="cs-CZ"/>
        </a:p>
      </dgm:t>
    </dgm:pt>
    <dgm:pt modelId="{CCF8F225-2FC1-443E-A676-062F70EC87A2}" type="sibTrans" cxnId="{99C5DAA5-8171-4EB2-A5FB-BABD5F93D155}">
      <dgm:prSet/>
      <dgm:spPr/>
      <dgm:t>
        <a:bodyPr/>
        <a:lstStyle/>
        <a:p>
          <a:endParaRPr lang="cs-CZ"/>
        </a:p>
      </dgm:t>
    </dgm:pt>
    <dgm:pt modelId="{2110E66D-1882-42C6-A3A0-29D82164024C}">
      <dgm:prSet phldrT="[Text]" custT="1"/>
      <dgm:spPr/>
      <dgm:t>
        <a:bodyPr/>
        <a:lstStyle/>
        <a:p>
          <a:pPr algn="ctr"/>
          <a:r>
            <a:rPr lang="cs-CZ" sz="1600" b="1" dirty="0" smtClean="0"/>
            <a:t>P 4 - Obnova, ochrana a zlepšování ekosystémů závislých na zemědělství a lesnictví</a:t>
          </a:r>
          <a:endParaRPr lang="cs-CZ" sz="1600" b="1" dirty="0"/>
        </a:p>
      </dgm:t>
    </dgm:pt>
    <dgm:pt modelId="{957E281D-2547-47EB-A4D1-7B398F1A833D}" type="parTrans" cxnId="{8BEB8C65-0509-4665-95E1-5FC43AA0A831}">
      <dgm:prSet/>
      <dgm:spPr/>
      <dgm:t>
        <a:bodyPr/>
        <a:lstStyle/>
        <a:p>
          <a:endParaRPr lang="cs-CZ"/>
        </a:p>
      </dgm:t>
    </dgm:pt>
    <dgm:pt modelId="{86797B7D-FC83-4226-A098-810FE7CECE31}" type="sibTrans" cxnId="{8BEB8C65-0509-4665-95E1-5FC43AA0A831}">
      <dgm:prSet/>
      <dgm:spPr/>
      <dgm:t>
        <a:bodyPr/>
        <a:lstStyle/>
        <a:p>
          <a:endParaRPr lang="cs-CZ"/>
        </a:p>
      </dgm:t>
    </dgm:pt>
    <dgm:pt modelId="{26E9F775-FE5B-47E4-B74D-0F2C48100CB7}">
      <dgm:prSet phldrT="[Text]" custT="1"/>
      <dgm:spPr/>
      <dgm:t>
        <a:bodyPr/>
        <a:lstStyle/>
        <a:p>
          <a:r>
            <a:rPr lang="cs-CZ" sz="1600" b="1" dirty="0" smtClean="0"/>
            <a:t>P 3 - Podpora organizace potravinového řetězce a řízení rizik </a:t>
          </a:r>
        </a:p>
      </dgm:t>
    </dgm:pt>
    <dgm:pt modelId="{8EBD8C83-582F-4D4F-AA52-40F7A322D6CA}" type="parTrans" cxnId="{86B6E058-33E4-4668-B22A-6E2A3DDF7BF1}">
      <dgm:prSet/>
      <dgm:spPr/>
      <dgm:t>
        <a:bodyPr/>
        <a:lstStyle/>
        <a:p>
          <a:endParaRPr lang="cs-CZ"/>
        </a:p>
      </dgm:t>
    </dgm:pt>
    <dgm:pt modelId="{9A70ABEE-7FDD-440B-9FB5-DA89B83D3388}" type="sibTrans" cxnId="{86B6E058-33E4-4668-B22A-6E2A3DDF7BF1}">
      <dgm:prSet/>
      <dgm:spPr/>
      <dgm:t>
        <a:bodyPr/>
        <a:lstStyle/>
        <a:p>
          <a:endParaRPr lang="cs-CZ"/>
        </a:p>
      </dgm:t>
    </dgm:pt>
    <dgm:pt modelId="{557AFC32-0A2A-477D-ACC8-897F9FC30653}">
      <dgm:prSet phldrT="[Text]" custT="1"/>
      <dgm:spPr/>
      <dgm:t>
        <a:bodyPr/>
        <a:lstStyle/>
        <a:p>
          <a:r>
            <a:rPr lang="cs-CZ" sz="1600" b="1" dirty="0" smtClean="0"/>
            <a:t>P 5 - Podpora účinného využívání zdrojů</a:t>
          </a:r>
        </a:p>
      </dgm:t>
    </dgm:pt>
    <dgm:pt modelId="{7C467D31-61F9-453B-9185-7846B7691600}" type="parTrans" cxnId="{80CA9DD5-2653-4A85-8F4A-CC73680CC371}">
      <dgm:prSet/>
      <dgm:spPr/>
      <dgm:t>
        <a:bodyPr/>
        <a:lstStyle/>
        <a:p>
          <a:endParaRPr lang="cs-CZ"/>
        </a:p>
      </dgm:t>
    </dgm:pt>
    <dgm:pt modelId="{2E202777-F79A-4373-A935-46A9D9401A4C}" type="sibTrans" cxnId="{80CA9DD5-2653-4A85-8F4A-CC73680CC371}">
      <dgm:prSet/>
      <dgm:spPr/>
      <dgm:t>
        <a:bodyPr/>
        <a:lstStyle/>
        <a:p>
          <a:endParaRPr lang="cs-CZ"/>
        </a:p>
      </dgm:t>
    </dgm:pt>
    <dgm:pt modelId="{A54DF6DE-8C5C-4083-BC99-3D7F9F747AB8}" type="pres">
      <dgm:prSet presAssocID="{4737FEC8-D10C-47E4-ABC5-FAE1732335B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cs-CZ"/>
        </a:p>
      </dgm:t>
    </dgm:pt>
    <dgm:pt modelId="{3C30AEFF-F216-4EB4-9C79-3D5238401A7B}" type="pres">
      <dgm:prSet presAssocID="{4737FEC8-D10C-47E4-ABC5-FAE1732335B5}" presName="pyramid" presStyleLbl="node1" presStyleIdx="0" presStyleCnt="1" custFlipVert="1" custLinFactNeighborX="-971" custLinFactNeighborY="26966"/>
      <dgm:spPr>
        <a:prstGeom prst="triangle">
          <a:avLst/>
        </a:prstGeom>
      </dgm:spPr>
      <dgm:t>
        <a:bodyPr/>
        <a:lstStyle/>
        <a:p>
          <a:endParaRPr lang="cs-CZ"/>
        </a:p>
      </dgm:t>
    </dgm:pt>
    <dgm:pt modelId="{E8A1FCD4-7944-4532-8E8C-6B247F911D97}" type="pres">
      <dgm:prSet presAssocID="{4737FEC8-D10C-47E4-ABC5-FAE1732335B5}" presName="theList" presStyleCnt="0"/>
      <dgm:spPr/>
    </dgm:pt>
    <dgm:pt modelId="{F5E7FA44-F8B3-4CF7-BF76-4BB779E2E37B}" type="pres">
      <dgm:prSet presAssocID="{443C6783-122A-4961-9CD3-9E70E4577112}" presName="aNode" presStyleLbl="fgAcc1" presStyleIdx="0" presStyleCnt="5" custScaleX="175989" custScaleY="117288" custLinFactY="312641" custLinFactNeighborX="4126" custLinFactNeighborY="4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548A183-D014-4567-9DB9-FCB49E94FBAF}" type="pres">
      <dgm:prSet presAssocID="{443C6783-122A-4961-9CD3-9E70E4577112}" presName="aSpace" presStyleCnt="0"/>
      <dgm:spPr/>
    </dgm:pt>
    <dgm:pt modelId="{E428E095-515B-4C5A-B7F5-157BB0E78552}" type="pres">
      <dgm:prSet presAssocID="{D271FC76-0066-4A26-8552-150F95788248}" presName="aNode" presStyleLbl="fgAcc1" presStyleIdx="1" presStyleCnt="5" custScaleX="182506" custScaleY="63602" custLinFactY="-25511" custLinFactNeighborX="4986" custLinFactNeighborY="-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89F1D12-3DB1-4252-98A6-30E9B8C5EB50}" type="pres">
      <dgm:prSet presAssocID="{D271FC76-0066-4A26-8552-150F95788248}" presName="aSpace" presStyleCnt="0"/>
      <dgm:spPr/>
    </dgm:pt>
    <dgm:pt modelId="{0ED4B96F-271C-425B-BD84-5F7B33CFA17C}" type="pres">
      <dgm:prSet presAssocID="{2110E66D-1882-42C6-A3A0-29D82164024C}" presName="aNode" presStyleLbl="fgAcc1" presStyleIdx="2" presStyleCnt="5" custScaleX="186821" custScaleY="102502" custLinFactY="-202221" custLinFactNeighborX="2632" custLinFactNeighborY="-3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24FF0D6-162E-4467-9C01-7737C840CAF8}" type="pres">
      <dgm:prSet presAssocID="{2110E66D-1882-42C6-A3A0-29D82164024C}" presName="aSpace" presStyleCnt="0"/>
      <dgm:spPr/>
    </dgm:pt>
    <dgm:pt modelId="{2920EE7B-BE10-418A-8E9C-0B0AF48552E7}" type="pres">
      <dgm:prSet presAssocID="{26E9F775-FE5B-47E4-B74D-0F2C48100CB7}" presName="aNode" presStyleLbl="fgAcc1" presStyleIdx="3" presStyleCnt="5" custScaleX="178343" custScaleY="73129" custLinFactY="-116798" custLinFactNeighborX="2577" custLinFactNeighborY="-2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F033F14-300F-4F7C-85E7-315ABDBA347E}" type="pres">
      <dgm:prSet presAssocID="{26E9F775-FE5B-47E4-B74D-0F2C48100CB7}" presName="aSpace" presStyleCnt="0"/>
      <dgm:spPr/>
    </dgm:pt>
    <dgm:pt modelId="{0F1193F0-0AD4-43D0-A48F-744CC5151679}" type="pres">
      <dgm:prSet presAssocID="{557AFC32-0A2A-477D-ACC8-897F9FC30653}" presName="aNode" presStyleLbl="fgAcc1" presStyleIdx="4" presStyleCnt="5" custScaleX="176028" custScaleY="77625" custLinFactY="-113591" custLinFactNeighborX="4473" custLinFactNeighborY="-2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3F5D3D-B536-4DFC-A4D3-615ACE975DA6}" type="pres">
      <dgm:prSet presAssocID="{557AFC32-0A2A-477D-ACC8-897F9FC30653}" presName="aSpace" presStyleCnt="0"/>
      <dgm:spPr/>
    </dgm:pt>
  </dgm:ptLst>
  <dgm:cxnLst>
    <dgm:cxn modelId="{80CA9DD5-2653-4A85-8F4A-CC73680CC371}" srcId="{4737FEC8-D10C-47E4-ABC5-FAE1732335B5}" destId="{557AFC32-0A2A-477D-ACC8-897F9FC30653}" srcOrd="4" destOrd="0" parTransId="{7C467D31-61F9-453B-9185-7846B7691600}" sibTransId="{2E202777-F79A-4373-A935-46A9D9401A4C}"/>
    <dgm:cxn modelId="{D656AAFF-3F74-4B8A-8875-C62219C65B52}" type="presOf" srcId="{2110E66D-1882-42C6-A3A0-29D82164024C}" destId="{0ED4B96F-271C-425B-BD84-5F7B33CFA17C}" srcOrd="0" destOrd="0" presId="urn:microsoft.com/office/officeart/2005/8/layout/pyramid2"/>
    <dgm:cxn modelId="{F9294839-C073-40F3-8B4A-A15A29A8A6F8}" type="presOf" srcId="{D271FC76-0066-4A26-8552-150F95788248}" destId="{E428E095-515B-4C5A-B7F5-157BB0E78552}" srcOrd="0" destOrd="0" presId="urn:microsoft.com/office/officeart/2005/8/layout/pyramid2"/>
    <dgm:cxn modelId="{99C5DAA5-8171-4EB2-A5FB-BABD5F93D155}" srcId="{4737FEC8-D10C-47E4-ABC5-FAE1732335B5}" destId="{D271FC76-0066-4A26-8552-150F95788248}" srcOrd="1" destOrd="0" parTransId="{B766F2A0-898A-40F8-B62A-B3143F3752AD}" sibTransId="{CCF8F225-2FC1-443E-A676-062F70EC87A2}"/>
    <dgm:cxn modelId="{0EB6A4A7-5F76-488F-9AC2-7E62753BA96F}" type="presOf" srcId="{443C6783-122A-4961-9CD3-9E70E4577112}" destId="{F5E7FA44-F8B3-4CF7-BF76-4BB779E2E37B}" srcOrd="0" destOrd="0" presId="urn:microsoft.com/office/officeart/2005/8/layout/pyramid2"/>
    <dgm:cxn modelId="{635E3213-934D-496A-94FE-02E848BAADC1}" srcId="{4737FEC8-D10C-47E4-ABC5-FAE1732335B5}" destId="{443C6783-122A-4961-9CD3-9E70E4577112}" srcOrd="0" destOrd="0" parTransId="{72736D88-17C6-47B2-A418-E3840F454432}" sibTransId="{F8702FDB-3D3E-4C67-B43D-2477CC2FEF7A}"/>
    <dgm:cxn modelId="{4A77B748-42F0-45EE-A804-F4BF0D02C13C}" type="presOf" srcId="{26E9F775-FE5B-47E4-B74D-0F2C48100CB7}" destId="{2920EE7B-BE10-418A-8E9C-0B0AF48552E7}" srcOrd="0" destOrd="0" presId="urn:microsoft.com/office/officeart/2005/8/layout/pyramid2"/>
    <dgm:cxn modelId="{86B6E058-33E4-4668-B22A-6E2A3DDF7BF1}" srcId="{4737FEC8-D10C-47E4-ABC5-FAE1732335B5}" destId="{26E9F775-FE5B-47E4-B74D-0F2C48100CB7}" srcOrd="3" destOrd="0" parTransId="{8EBD8C83-582F-4D4F-AA52-40F7A322D6CA}" sibTransId="{9A70ABEE-7FDD-440B-9FB5-DA89B83D3388}"/>
    <dgm:cxn modelId="{B5D034B8-C409-4C1A-BD69-DAF4AEEEC641}" type="presOf" srcId="{4737FEC8-D10C-47E4-ABC5-FAE1732335B5}" destId="{A54DF6DE-8C5C-4083-BC99-3D7F9F747AB8}" srcOrd="0" destOrd="0" presId="urn:microsoft.com/office/officeart/2005/8/layout/pyramid2"/>
    <dgm:cxn modelId="{52208AA0-9CD9-4902-A83F-A8B78A8D722C}" type="presOf" srcId="{557AFC32-0A2A-477D-ACC8-897F9FC30653}" destId="{0F1193F0-0AD4-43D0-A48F-744CC5151679}" srcOrd="0" destOrd="0" presId="urn:microsoft.com/office/officeart/2005/8/layout/pyramid2"/>
    <dgm:cxn modelId="{8BEB8C65-0509-4665-95E1-5FC43AA0A831}" srcId="{4737FEC8-D10C-47E4-ABC5-FAE1732335B5}" destId="{2110E66D-1882-42C6-A3A0-29D82164024C}" srcOrd="2" destOrd="0" parTransId="{957E281D-2547-47EB-A4D1-7B398F1A833D}" sibTransId="{86797B7D-FC83-4226-A098-810FE7CECE31}"/>
    <dgm:cxn modelId="{F616902C-32CF-4F4A-91DB-074858494FA5}" type="presParOf" srcId="{A54DF6DE-8C5C-4083-BC99-3D7F9F747AB8}" destId="{3C30AEFF-F216-4EB4-9C79-3D5238401A7B}" srcOrd="0" destOrd="0" presId="urn:microsoft.com/office/officeart/2005/8/layout/pyramid2"/>
    <dgm:cxn modelId="{B5710928-26A7-46C5-B39E-089FB42B7561}" type="presParOf" srcId="{A54DF6DE-8C5C-4083-BC99-3D7F9F747AB8}" destId="{E8A1FCD4-7944-4532-8E8C-6B247F911D97}" srcOrd="1" destOrd="0" presId="urn:microsoft.com/office/officeart/2005/8/layout/pyramid2"/>
    <dgm:cxn modelId="{DAC2376C-1B93-4460-9851-309D87CE90E9}" type="presParOf" srcId="{E8A1FCD4-7944-4532-8E8C-6B247F911D97}" destId="{F5E7FA44-F8B3-4CF7-BF76-4BB779E2E37B}" srcOrd="0" destOrd="0" presId="urn:microsoft.com/office/officeart/2005/8/layout/pyramid2"/>
    <dgm:cxn modelId="{3CDAF36B-717D-4B15-B496-3CAF0F546DB1}" type="presParOf" srcId="{E8A1FCD4-7944-4532-8E8C-6B247F911D97}" destId="{B548A183-D014-4567-9DB9-FCB49E94FBAF}" srcOrd="1" destOrd="0" presId="urn:microsoft.com/office/officeart/2005/8/layout/pyramid2"/>
    <dgm:cxn modelId="{A2EEC67F-5B74-41BF-B92D-BDBDF9B59E97}" type="presParOf" srcId="{E8A1FCD4-7944-4532-8E8C-6B247F911D97}" destId="{E428E095-515B-4C5A-B7F5-157BB0E78552}" srcOrd="2" destOrd="0" presId="urn:microsoft.com/office/officeart/2005/8/layout/pyramid2"/>
    <dgm:cxn modelId="{1B491EFF-7CF6-43ED-93D2-06E877280897}" type="presParOf" srcId="{E8A1FCD4-7944-4532-8E8C-6B247F911D97}" destId="{C89F1D12-3DB1-4252-98A6-30E9B8C5EB50}" srcOrd="3" destOrd="0" presId="urn:microsoft.com/office/officeart/2005/8/layout/pyramid2"/>
    <dgm:cxn modelId="{6E7E7722-2E80-419C-8A21-9414D2BB26F9}" type="presParOf" srcId="{E8A1FCD4-7944-4532-8E8C-6B247F911D97}" destId="{0ED4B96F-271C-425B-BD84-5F7B33CFA17C}" srcOrd="4" destOrd="0" presId="urn:microsoft.com/office/officeart/2005/8/layout/pyramid2"/>
    <dgm:cxn modelId="{2EB917FF-0B07-4051-875C-86F5CB14FDC5}" type="presParOf" srcId="{E8A1FCD4-7944-4532-8E8C-6B247F911D97}" destId="{424FF0D6-162E-4467-9C01-7737C840CAF8}" srcOrd="5" destOrd="0" presId="urn:microsoft.com/office/officeart/2005/8/layout/pyramid2"/>
    <dgm:cxn modelId="{FBC45D1A-6851-4469-98C6-56257D6118F1}" type="presParOf" srcId="{E8A1FCD4-7944-4532-8E8C-6B247F911D97}" destId="{2920EE7B-BE10-418A-8E9C-0B0AF48552E7}" srcOrd="6" destOrd="0" presId="urn:microsoft.com/office/officeart/2005/8/layout/pyramid2"/>
    <dgm:cxn modelId="{8E5AB4DC-DA73-4586-B397-C6F70B2E7A27}" type="presParOf" srcId="{E8A1FCD4-7944-4532-8E8C-6B247F911D97}" destId="{6F033F14-300F-4F7C-85E7-315ABDBA347E}" srcOrd="7" destOrd="0" presId="urn:microsoft.com/office/officeart/2005/8/layout/pyramid2"/>
    <dgm:cxn modelId="{E39C4173-C138-4349-B06D-8942E936AF8D}" type="presParOf" srcId="{E8A1FCD4-7944-4532-8E8C-6B247F911D97}" destId="{0F1193F0-0AD4-43D0-A48F-744CC5151679}" srcOrd="8" destOrd="0" presId="urn:microsoft.com/office/officeart/2005/8/layout/pyramid2"/>
    <dgm:cxn modelId="{D7B8739C-448F-4FF1-84CC-08822F029EA3}" type="presParOf" srcId="{E8A1FCD4-7944-4532-8E8C-6B247F911D97}" destId="{533F5D3D-B536-4DFC-A4D3-615ACE975DA6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30AEFF-F216-4EB4-9C79-3D5238401A7B}">
      <dsp:nvSpPr>
        <dsp:cNvPr id="0" name=""/>
        <dsp:cNvSpPr/>
      </dsp:nvSpPr>
      <dsp:spPr>
        <a:xfrm flipV="1">
          <a:off x="1046816" y="0"/>
          <a:ext cx="4064000" cy="4064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E7FA44-F8B3-4CF7-BF76-4BB779E2E37B}">
      <dsp:nvSpPr>
        <dsp:cNvPr id="0" name=""/>
        <dsp:cNvSpPr/>
      </dsp:nvSpPr>
      <dsp:spPr>
        <a:xfrm>
          <a:off x="2223607" y="2779696"/>
          <a:ext cx="4648925" cy="7671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 6 - Podpora sociálního začleňování, snižování chudoby a hospodářského rozvoje ve venkovských oblastech </a:t>
          </a:r>
          <a:endParaRPr lang="cs-CZ" sz="1600" b="1" kern="1200" dirty="0"/>
        </a:p>
      </dsp:txBody>
      <dsp:txXfrm>
        <a:off x="2223607" y="2779696"/>
        <a:ext cx="4648925" cy="767122"/>
      </dsp:txXfrm>
    </dsp:sp>
    <dsp:sp modelId="{E428E095-515B-4C5A-B7F5-157BB0E78552}">
      <dsp:nvSpPr>
        <dsp:cNvPr id="0" name=""/>
        <dsp:cNvSpPr/>
      </dsp:nvSpPr>
      <dsp:spPr>
        <a:xfrm>
          <a:off x="2160249" y="1008110"/>
          <a:ext cx="4821078" cy="41598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 2 - Zvýšení konkurenceschopnosti</a:t>
          </a:r>
        </a:p>
      </dsp:txBody>
      <dsp:txXfrm>
        <a:off x="2160249" y="1008110"/>
        <a:ext cx="4821078" cy="415988"/>
      </dsp:txXfrm>
    </dsp:sp>
    <dsp:sp modelId="{0ED4B96F-271C-425B-BD84-5F7B33CFA17C}">
      <dsp:nvSpPr>
        <dsp:cNvPr id="0" name=""/>
        <dsp:cNvSpPr/>
      </dsp:nvSpPr>
      <dsp:spPr>
        <a:xfrm>
          <a:off x="2041073" y="186571"/>
          <a:ext cx="4935063" cy="6704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 4 - Obnova, ochrana a zlepšování ekosystémů závislých na zemědělství a lesnictví</a:t>
          </a:r>
          <a:endParaRPr lang="cs-CZ" sz="1600" b="1" kern="1200" dirty="0"/>
        </a:p>
      </dsp:txBody>
      <dsp:txXfrm>
        <a:off x="2041073" y="186571"/>
        <a:ext cx="4935063" cy="670414"/>
      </dsp:txXfrm>
    </dsp:sp>
    <dsp:sp modelId="{2920EE7B-BE10-418A-8E9C-0B0AF48552E7}">
      <dsp:nvSpPr>
        <dsp:cNvPr id="0" name=""/>
        <dsp:cNvSpPr/>
      </dsp:nvSpPr>
      <dsp:spPr>
        <a:xfrm>
          <a:off x="2151597" y="1579207"/>
          <a:ext cx="4711108" cy="4783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 3 - Podpora organizace potravinového řetězce a řízení rizik </a:t>
          </a:r>
        </a:p>
      </dsp:txBody>
      <dsp:txXfrm>
        <a:off x="2151597" y="1579207"/>
        <a:ext cx="4711108" cy="478300"/>
      </dsp:txXfrm>
    </dsp:sp>
    <dsp:sp modelId="{0F1193F0-0AD4-43D0-A48F-744CC5151679}">
      <dsp:nvSpPr>
        <dsp:cNvPr id="0" name=""/>
        <dsp:cNvSpPr/>
      </dsp:nvSpPr>
      <dsp:spPr>
        <a:xfrm>
          <a:off x="2232259" y="2160239"/>
          <a:ext cx="4649955" cy="50770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P 5 - Podpora účinného využívání zdrojů</a:t>
          </a:r>
        </a:p>
      </dsp:txBody>
      <dsp:txXfrm>
        <a:off x="2232259" y="2160239"/>
        <a:ext cx="4649955" cy="507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4501" y="145950"/>
            <a:ext cx="6048672" cy="49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t" anchorCtr="0" compatLnSpc="1">
            <a:prstTxWarp prst="textNoShape">
              <a:avLst/>
            </a:prstTxWarp>
          </a:bodyPr>
          <a:lstStyle>
            <a:lvl1pPr algn="l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cs-CZ" dirty="0" smtClean="0"/>
              <a:t>14. zasedání MV PRV 26. 6. 2013 – </a:t>
            </a:r>
            <a:r>
              <a:rPr lang="cs-CZ" b="1" dirty="0" smtClean="0"/>
              <a:t>bod 7) Aktuální stav přípravy nového programovací </a:t>
            </a:r>
            <a:r>
              <a:rPr lang="cs-CZ" b="1" dirty="0" smtClean="0"/>
              <a:t>ho období </a:t>
            </a:r>
            <a:r>
              <a:rPr lang="cs-CZ" b="1" dirty="0" smtClean="0"/>
              <a:t>2014-2020</a:t>
            </a:r>
            <a:endParaRPr lang="cs-CZ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9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t" anchorCtr="0" compatLnSpc="1">
            <a:prstTxWarp prst="textNoShape">
              <a:avLst/>
            </a:prstTxWarp>
          </a:bodyPr>
          <a:lstStyle>
            <a:lvl1pPr algn="r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b" anchorCtr="0" compatLnSpc="1">
            <a:prstTxWarp prst="textNoShape">
              <a:avLst/>
            </a:prstTxWarp>
          </a:bodyPr>
          <a:lstStyle>
            <a:lvl1pPr algn="l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b" anchorCtr="0" compatLnSpc="1">
            <a:prstTxWarp prst="textNoShape">
              <a:avLst/>
            </a:prstTxWarp>
          </a:bodyPr>
          <a:lstStyle>
            <a:lvl1pPr algn="r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59D6B69C-C4B0-4E0C-AC12-D0CE42279BC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1082775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t" anchorCtr="0" compatLnSpc="1">
            <a:prstTxWarp prst="textNoShape">
              <a:avLst/>
            </a:prstTxWarp>
          </a:bodyPr>
          <a:lstStyle>
            <a:lvl1pPr algn="l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9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t" anchorCtr="0" compatLnSpc="1">
            <a:prstTxWarp prst="textNoShape">
              <a:avLst/>
            </a:prstTxWarp>
          </a:bodyPr>
          <a:lstStyle>
            <a:lvl1pPr algn="r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2" y="4714878"/>
            <a:ext cx="5438776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b" anchorCtr="0" compatLnSpc="1">
            <a:prstTxWarp prst="textNoShape">
              <a:avLst/>
            </a:prstTxWarp>
          </a:bodyPr>
          <a:lstStyle>
            <a:lvl1pPr algn="l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79" tIns="45940" rIns="91879" bIns="45940" numCol="1" anchor="b" anchorCtr="0" compatLnSpc="1">
            <a:prstTxWarp prst="textNoShape">
              <a:avLst/>
            </a:prstTxWarp>
          </a:bodyPr>
          <a:lstStyle>
            <a:lvl1pPr algn="r" defTabSz="919227">
              <a:spcBef>
                <a:spcPct val="0"/>
              </a:spcBef>
              <a:buClrTx/>
              <a:buSz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7B4DA0A8-6CDC-4990-A7BE-174C6DC4E5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3417906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 smtClean="0"/>
          </a:p>
        </p:txBody>
      </p:sp>
      <p:sp>
        <p:nvSpPr>
          <p:cNvPr id="184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2746BE-2134-4DD9-8BAD-D2670379679B}" type="slidenum">
              <a:rPr lang="cs-CZ" smtClean="0"/>
              <a:pPr/>
              <a:t>1</a:t>
            </a:fld>
            <a:endParaRPr lang="cs-CZ" smtClean="0"/>
          </a:p>
        </p:txBody>
      </p:sp>
      <p:sp>
        <p:nvSpPr>
          <p:cNvPr id="18437" name="Zástupný symbol pro záhlaví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186981" y="4578871"/>
            <a:ext cx="6493537" cy="5347767"/>
          </a:xfrm>
        </p:spPr>
        <p:txBody>
          <a:bodyPr>
            <a:noAutofit/>
          </a:bodyPr>
          <a:lstStyle/>
          <a:p>
            <a:endParaRPr lang="cs-CZ" sz="800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736"/>
            <a:fld id="{0188787F-EBFF-4535-B65D-70CEC9069C0A}" type="slidenum">
              <a:rPr lang="en-GB" smtClean="0"/>
              <a:pPr defTabSz="908736"/>
              <a:t>11</a:t>
            </a:fld>
            <a:endParaRPr lang="en-GB" dirty="0" smtClean="0"/>
          </a:p>
        </p:txBody>
      </p:sp>
      <p:sp>
        <p:nvSpPr>
          <p:cNvPr id="5734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60937" cy="3721100"/>
          </a:xfrm>
          <a:ln/>
        </p:spPr>
      </p:sp>
      <p:sp>
        <p:nvSpPr>
          <p:cNvPr id="57348" name="Notizenplatzhalter 2"/>
          <p:cNvSpPr>
            <a:spLocks noGrp="1"/>
          </p:cNvSpPr>
          <p:nvPr>
            <p:ph type="body" idx="1"/>
          </p:nvPr>
        </p:nvSpPr>
        <p:spPr>
          <a:xfrm>
            <a:off x="681227" y="4714875"/>
            <a:ext cx="5435226" cy="4465638"/>
          </a:xfrm>
          <a:noFill/>
          <a:ln/>
        </p:spPr>
        <p:txBody>
          <a:bodyPr lIns="60915" tIns="30459" rIns="60915" bIns="30459"/>
          <a:lstStyle/>
          <a:p>
            <a:endParaRPr lang="de-AT" dirty="0" smtClean="0"/>
          </a:p>
        </p:txBody>
      </p:sp>
      <p:sp>
        <p:nvSpPr>
          <p:cNvPr id="57349" name="Foliennummernplatzhalter 3"/>
          <p:cNvSpPr txBox="1">
            <a:spLocks noGrp="1"/>
          </p:cNvSpPr>
          <p:nvPr/>
        </p:nvSpPr>
        <p:spPr bwMode="auto">
          <a:xfrm>
            <a:off x="3851101" y="9428164"/>
            <a:ext cx="294495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0915" tIns="30459" rIns="60915" bIns="30459" anchor="b"/>
          <a:lstStyle/>
          <a:p>
            <a:pPr algn="r" defTabSz="852038"/>
            <a:fld id="{C8BE1E12-FBEF-4270-A0FF-D1EBFCD97560}" type="slidenum">
              <a:rPr lang="de-AT" sz="800">
                <a:latin typeface="Calibri" pitchFamily="34" charset="0"/>
              </a:rPr>
              <a:pPr algn="r" defTabSz="852038"/>
              <a:t>11</a:t>
            </a:fld>
            <a:endParaRPr lang="de-AT" sz="8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13</a:t>
            </a:fld>
            <a:endParaRPr lang="cs-CZ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="1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cs-CZ" b="1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endParaRPr lang="cs-CZ" b="1" i="1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462747A1-294C-4030-A34D-A132B2B1C13A}" type="slidenum">
              <a:rPr lang="en-GB" smtClean="0"/>
              <a:pPr defTabSz="915988"/>
              <a:t>30</a:t>
            </a:fld>
            <a:endParaRPr lang="en-GB" smtClean="0"/>
          </a:p>
        </p:txBody>
      </p:sp>
      <p:sp>
        <p:nvSpPr>
          <p:cNvPr id="53251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60937" cy="3721100"/>
          </a:xfrm>
          <a:ln/>
        </p:spPr>
      </p:sp>
      <p:sp>
        <p:nvSpPr>
          <p:cNvPr id="53252" name="Notizenplatzhalter 2"/>
          <p:cNvSpPr>
            <a:spLocks noGrp="1"/>
          </p:cNvSpPr>
          <p:nvPr>
            <p:ph type="body" idx="1"/>
          </p:nvPr>
        </p:nvSpPr>
        <p:spPr>
          <a:xfrm>
            <a:off x="681226" y="4714875"/>
            <a:ext cx="5435226" cy="4465638"/>
          </a:xfrm>
          <a:noFill/>
          <a:ln/>
        </p:spPr>
        <p:txBody>
          <a:bodyPr lIns="61401" tIns="30702" rIns="61401" bIns="30702"/>
          <a:lstStyle/>
          <a:p>
            <a:endParaRPr lang="cs-CZ" sz="120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3253" name="Foliennummernplatzhalter 3"/>
          <p:cNvSpPr txBox="1">
            <a:spLocks noGrp="1"/>
          </p:cNvSpPr>
          <p:nvPr/>
        </p:nvSpPr>
        <p:spPr bwMode="auto">
          <a:xfrm>
            <a:off x="3851100" y="9428164"/>
            <a:ext cx="294495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401" tIns="30702" rIns="61401" bIns="30702" anchor="b"/>
          <a:lstStyle/>
          <a:p>
            <a:pPr algn="r" defTabSz="858838"/>
            <a:fld id="{14026395-4F5F-475D-B0C4-BD77F197014E}" type="slidenum">
              <a:rPr lang="de-AT" sz="800">
                <a:latin typeface="Calibri" pitchFamily="34" charset="0"/>
              </a:rPr>
              <a:pPr algn="r" defTabSz="858838"/>
              <a:t>30</a:t>
            </a:fld>
            <a:endParaRPr lang="de-AT" sz="8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9452" y="4714877"/>
            <a:ext cx="5438776" cy="5000970"/>
          </a:xfrm>
        </p:spPr>
        <p:txBody>
          <a:bodyPr>
            <a:noAutofit/>
          </a:bodyPr>
          <a:lstStyle/>
          <a:p>
            <a:endParaRPr lang="cs-CZ" sz="800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31</a:t>
            </a:fld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679452" y="4714877"/>
            <a:ext cx="5438776" cy="5000970"/>
          </a:xfrm>
        </p:spPr>
        <p:txBody>
          <a:bodyPr>
            <a:noAutofit/>
          </a:bodyPr>
          <a:lstStyle/>
          <a:p>
            <a:endParaRPr lang="cs-CZ" sz="800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0188787F-EBFF-4535-B65D-70CEC9069C0A}" type="slidenum">
              <a:rPr lang="en-GB" smtClean="0"/>
              <a:pPr defTabSz="915988"/>
              <a:t>38</a:t>
            </a:fld>
            <a:endParaRPr lang="en-GB" smtClean="0"/>
          </a:p>
        </p:txBody>
      </p:sp>
      <p:sp>
        <p:nvSpPr>
          <p:cNvPr id="5734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60937" cy="3721100"/>
          </a:xfrm>
          <a:ln/>
        </p:spPr>
      </p:sp>
      <p:sp>
        <p:nvSpPr>
          <p:cNvPr id="57348" name="Notizenplatzhalter 2"/>
          <p:cNvSpPr>
            <a:spLocks noGrp="1"/>
          </p:cNvSpPr>
          <p:nvPr>
            <p:ph type="body" idx="1"/>
          </p:nvPr>
        </p:nvSpPr>
        <p:spPr>
          <a:xfrm>
            <a:off x="681226" y="4714875"/>
            <a:ext cx="5435226" cy="4465638"/>
          </a:xfrm>
          <a:noFill/>
          <a:ln/>
        </p:spPr>
        <p:txBody>
          <a:bodyPr lIns="61401" tIns="30702" rIns="61401" bIns="30702"/>
          <a:lstStyle/>
          <a:p>
            <a:endParaRPr lang="cs-CZ" sz="120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7349" name="Foliennummernplatzhalter 3"/>
          <p:cNvSpPr txBox="1">
            <a:spLocks noGrp="1"/>
          </p:cNvSpPr>
          <p:nvPr/>
        </p:nvSpPr>
        <p:spPr bwMode="auto">
          <a:xfrm>
            <a:off x="3851100" y="9428164"/>
            <a:ext cx="294495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401" tIns="30702" rIns="61401" bIns="30702" anchor="b"/>
          <a:lstStyle/>
          <a:p>
            <a:pPr algn="r" defTabSz="858838"/>
            <a:fld id="{C8BE1E12-FBEF-4270-A0FF-D1EBFCD97560}" type="slidenum">
              <a:rPr lang="de-AT" sz="800">
                <a:latin typeface="Calibri" pitchFamily="34" charset="0"/>
              </a:rPr>
              <a:pPr algn="r" defTabSz="858838"/>
              <a:t>38</a:t>
            </a:fld>
            <a:endParaRPr lang="de-AT" sz="8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="1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42</a:t>
            </a:fld>
            <a:endParaRPr lang="cs-CZ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0188787F-EBFF-4535-B65D-70CEC9069C0A}" type="slidenum">
              <a:rPr lang="en-GB" smtClean="0"/>
              <a:pPr defTabSz="915988"/>
              <a:t>43</a:t>
            </a:fld>
            <a:endParaRPr lang="en-GB" smtClean="0"/>
          </a:p>
        </p:txBody>
      </p:sp>
      <p:sp>
        <p:nvSpPr>
          <p:cNvPr id="5734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60937" cy="3721100"/>
          </a:xfrm>
          <a:ln/>
        </p:spPr>
      </p:sp>
      <p:sp>
        <p:nvSpPr>
          <p:cNvPr id="57348" name="Notizenplatzhalter 2"/>
          <p:cNvSpPr>
            <a:spLocks noGrp="1"/>
          </p:cNvSpPr>
          <p:nvPr>
            <p:ph type="body" idx="1"/>
          </p:nvPr>
        </p:nvSpPr>
        <p:spPr>
          <a:xfrm>
            <a:off x="681226" y="4714875"/>
            <a:ext cx="5435226" cy="4465638"/>
          </a:xfrm>
          <a:noFill/>
          <a:ln/>
        </p:spPr>
        <p:txBody>
          <a:bodyPr lIns="61401" tIns="30702" rIns="61401" bIns="30702"/>
          <a:lstStyle/>
          <a:p>
            <a:endParaRPr lang="cs-CZ" sz="120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7349" name="Foliennummernplatzhalter 3"/>
          <p:cNvSpPr txBox="1">
            <a:spLocks noGrp="1"/>
          </p:cNvSpPr>
          <p:nvPr/>
        </p:nvSpPr>
        <p:spPr bwMode="auto">
          <a:xfrm>
            <a:off x="3851100" y="9428164"/>
            <a:ext cx="294495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401" tIns="30702" rIns="61401" bIns="30702" anchor="b"/>
          <a:lstStyle/>
          <a:p>
            <a:pPr algn="r" defTabSz="858838"/>
            <a:fld id="{C8BE1E12-FBEF-4270-A0FF-D1EBFCD97560}" type="slidenum">
              <a:rPr lang="de-AT" sz="800">
                <a:latin typeface="Calibri" pitchFamily="34" charset="0"/>
              </a:rPr>
              <a:pPr algn="r" defTabSz="858838"/>
              <a:t>43</a:t>
            </a:fld>
            <a:endParaRPr lang="de-AT" sz="8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44</a:t>
            </a:fld>
            <a:endParaRPr lang="cs-CZ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45</a:t>
            </a:fld>
            <a:endParaRPr lang="cs-CZ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0188787F-EBFF-4535-B65D-70CEC9069C0A}" type="slidenum">
              <a:rPr lang="en-GB" smtClean="0"/>
              <a:pPr defTabSz="915988"/>
              <a:t>46</a:t>
            </a:fld>
            <a:endParaRPr lang="en-GB" smtClean="0"/>
          </a:p>
        </p:txBody>
      </p:sp>
      <p:sp>
        <p:nvSpPr>
          <p:cNvPr id="57347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6125"/>
            <a:ext cx="4960937" cy="3721100"/>
          </a:xfrm>
          <a:ln/>
        </p:spPr>
      </p:sp>
      <p:sp>
        <p:nvSpPr>
          <p:cNvPr id="57348" name="Notizenplatzhalter 2"/>
          <p:cNvSpPr>
            <a:spLocks noGrp="1"/>
          </p:cNvSpPr>
          <p:nvPr>
            <p:ph type="body" idx="1"/>
          </p:nvPr>
        </p:nvSpPr>
        <p:spPr>
          <a:xfrm>
            <a:off x="681226" y="4714875"/>
            <a:ext cx="5435226" cy="4465638"/>
          </a:xfrm>
          <a:noFill/>
          <a:ln/>
        </p:spPr>
        <p:txBody>
          <a:bodyPr lIns="61401" tIns="30702" rIns="61401" bIns="30702"/>
          <a:lstStyle/>
          <a:p>
            <a:pPr>
              <a:spcBef>
                <a:spcPct val="0"/>
              </a:spcBef>
            </a:pPr>
            <a:endParaRPr lang="de-AT" dirty="0" smtClean="0"/>
          </a:p>
        </p:txBody>
      </p:sp>
      <p:sp>
        <p:nvSpPr>
          <p:cNvPr id="57349" name="Foliennummernplatzhalter 3"/>
          <p:cNvSpPr txBox="1">
            <a:spLocks noGrp="1"/>
          </p:cNvSpPr>
          <p:nvPr/>
        </p:nvSpPr>
        <p:spPr bwMode="auto">
          <a:xfrm>
            <a:off x="3851100" y="9428164"/>
            <a:ext cx="294495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1401" tIns="30702" rIns="61401" bIns="30702" anchor="b"/>
          <a:lstStyle/>
          <a:p>
            <a:pPr algn="r" defTabSz="858838"/>
            <a:fld id="{C8BE1E12-FBEF-4270-A0FF-D1EBFCD97560}" type="slidenum">
              <a:rPr lang="de-AT" sz="800">
                <a:latin typeface="Calibri" pitchFamily="34" charset="0"/>
              </a:rPr>
              <a:pPr algn="r" defTabSz="858838"/>
              <a:t>46</a:t>
            </a:fld>
            <a:endParaRPr lang="de-AT" sz="8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cs-CZ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47</a:t>
            </a:fld>
            <a:endParaRPr lang="cs-CZ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cs-CZ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48</a:t>
            </a:fld>
            <a:endParaRPr lang="cs-CZ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b="1" dirty="0" smtClean="0"/>
          </a:p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49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lvl="1" indent="-342900">
              <a:buClr>
                <a:schemeClr val="bg2"/>
              </a:buClr>
              <a:buFont typeface="Wingdings" pitchFamily="2" charset="2"/>
              <a:buNone/>
              <a:defRPr/>
            </a:pPr>
            <a:endParaRPr lang="cs-CZ" sz="2000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b="1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50</a:t>
            </a:fld>
            <a:endParaRPr lang="cs-CZ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cs-CZ" sz="1200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51</a:t>
            </a:fld>
            <a:endParaRPr lang="cs-CZ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186981" y="4578871"/>
            <a:ext cx="6493537" cy="5347767"/>
          </a:xfrm>
        </p:spPr>
        <p:txBody>
          <a:bodyPr>
            <a:noAutofit/>
          </a:bodyPr>
          <a:lstStyle/>
          <a:p>
            <a:endParaRPr lang="cs-CZ" sz="800" i="1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52</a:t>
            </a:fld>
            <a:endParaRPr lang="cs-CZ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sz="1200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53</a:t>
            </a:fld>
            <a:endParaRPr lang="cs-CZ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54</a:t>
            </a:fld>
            <a:endParaRPr lang="cs-CZ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55</a:t>
            </a:fld>
            <a:endParaRPr lang="cs-CZ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cs-CZ" dirty="0" smtClean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56</a:t>
            </a:fld>
            <a:endParaRPr lang="cs-CZ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57</a:t>
            </a:fld>
            <a:endParaRPr lang="cs-CZ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58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pPr marL="0" lvl="1" indent="0">
              <a:buClr>
                <a:schemeClr val="bg2"/>
              </a:buClr>
              <a:buFont typeface="Wingdings" pitchFamily="2" charset="2"/>
              <a:buNone/>
              <a:defRPr/>
            </a:pPr>
            <a:endParaRPr lang="cs-CZ" sz="2000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BE" sz="800" b="1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endParaRPr lang="cs-CZ" dirty="0" smtClean="0"/>
          </a:p>
        </p:txBody>
      </p:sp>
      <p:sp>
        <p:nvSpPr>
          <p:cNvPr id="40964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pPr defTabSz="915988"/>
            <a:endParaRPr lang="cs-CZ" smtClean="0"/>
          </a:p>
        </p:txBody>
      </p:sp>
      <p:sp>
        <p:nvSpPr>
          <p:cNvPr id="40965" name="Zástupný symbol pro číslo snímku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5988"/>
            <a:fld id="{A0FA2C09-5573-4F11-B41B-2F358EEE99B8}" type="slidenum">
              <a:rPr lang="cs-CZ" smtClean="0"/>
              <a:pPr defTabSz="915988"/>
              <a:t>8</a:t>
            </a:fld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186981" y="4578871"/>
            <a:ext cx="6493537" cy="5347767"/>
          </a:xfrm>
        </p:spPr>
        <p:txBody>
          <a:bodyPr>
            <a:noAutofit/>
          </a:bodyPr>
          <a:lstStyle/>
          <a:p>
            <a:endParaRPr lang="cs-CZ" sz="800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B4DA0A8-6CDC-4990-A7BE-174C6DC4E507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cs-CZ" sz="1800">
                <a:latin typeface="Verdana" pitchFamily="34" charset="0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cs-CZ" sz="1800">
                <a:latin typeface="Verdana" pitchFamily="34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>
                <a:spcBef>
                  <a:spcPct val="0"/>
                </a:spcBef>
                <a:buClrTx/>
                <a:buSzTx/>
                <a:buFontTx/>
                <a:buNone/>
                <a:defRPr/>
              </a:pPr>
              <a:endParaRPr lang="cs-CZ" sz="1800">
                <a:latin typeface="Verdana" pitchFamily="34" charset="0"/>
              </a:endParaRPr>
            </a:p>
          </p:txBody>
        </p:sp>
      </p:grpSp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6B893-DAE0-4E37-A257-18BC2460B3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A8FAA-97E1-4A2F-BA79-95B02CF139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16B39-1C67-4441-82B9-9F55D0B39B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0D2E0-B97D-4B28-8303-4779553EC60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0D1A-CF70-426A-802E-3A4BFC63114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cs-CZ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47F51-41BC-46F4-8E3C-4A77B4FD96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B6B66-A916-4336-80FE-FF94313285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36521-15C5-4338-94AF-FB9DB2803F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631F1-82D3-42D6-B8BA-4557ED95F62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B0AD6-56AA-4A8A-A2F0-4E12C0F16C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942F3-4962-4BB7-9B88-C57A05ACFE9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A3FC4-811E-4CBD-8620-31E7F202DF3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10DA7-C041-4AB5-9C52-F5C18B9860A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D3116-6C96-4675-A795-9CC724119E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000">
                <a:latin typeface="Verdana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000">
                <a:latin typeface="Verdana" pitchFamily="34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000">
                <a:latin typeface="Verdana" pitchFamily="34" charset="0"/>
              </a:defRPr>
            </a:lvl1pPr>
          </a:lstStyle>
          <a:p>
            <a:pPr>
              <a:defRPr/>
            </a:pPr>
            <a:fld id="{BBDDB9EF-EB0B-436A-B1E7-6E5D6BFB0C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>
              <a:latin typeface="Times New Roman" pitchFamily="18" charset="0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 sz="1800">
              <a:latin typeface="Verdana" pitchFamily="34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>
              <a:latin typeface="Times New Roman" pitchFamily="18" charset="0"/>
            </a:endParaRP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cs-CZ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  <p:sldLayoutId id="2147484086" r:id="rId12"/>
    <p:sldLayoutId id="2147484087" r:id="rId13"/>
    <p:sldLayoutId id="2147484088" r:id="rId14"/>
  </p:sldLayoutIdLst>
  <p:transition spd="med">
    <p:wipe dir="r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313" y="1125538"/>
            <a:ext cx="8713787" cy="5256212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r>
              <a:rPr lang="cs-CZ" sz="4800" b="1" dirty="0" smtClean="0">
                <a:latin typeface="+mn-lt"/>
              </a:rPr>
              <a:t>Program rozvoje venkova </a:t>
            </a:r>
            <a:br>
              <a:rPr lang="cs-CZ" sz="4800" b="1" dirty="0" smtClean="0">
                <a:latin typeface="+mn-lt"/>
              </a:rPr>
            </a:br>
            <a:r>
              <a:rPr lang="cs-CZ" sz="4800" b="1" dirty="0" smtClean="0">
                <a:latin typeface="+mn-lt"/>
              </a:rPr>
              <a:t/>
            </a:r>
            <a:br>
              <a:rPr lang="cs-CZ" sz="4800" b="1" dirty="0" smtClean="0">
                <a:latin typeface="+mn-lt"/>
              </a:rPr>
            </a:br>
            <a:r>
              <a:rPr lang="cs-CZ" sz="4800" b="1" dirty="0" smtClean="0">
                <a:latin typeface="+mn-lt"/>
              </a:rPr>
              <a:t>na období 2014-2020</a:t>
            </a:r>
            <a:r>
              <a:rPr lang="cs-CZ" sz="5400" b="1" dirty="0" smtClean="0"/>
              <a:t/>
            </a:r>
            <a:br>
              <a:rPr lang="cs-CZ" sz="5400" b="1" dirty="0" smtClean="0"/>
            </a:br>
            <a:r>
              <a:rPr lang="cs-CZ" sz="4800" b="1" dirty="0" smtClean="0"/>
              <a:t/>
            </a:r>
            <a:br>
              <a:rPr lang="cs-CZ" sz="4800" b="1" dirty="0" smtClean="0"/>
            </a:br>
            <a:r>
              <a:rPr lang="cs-CZ" sz="4400" b="1" dirty="0" smtClean="0"/>
              <a:t/>
            </a:r>
            <a:br>
              <a:rPr lang="cs-CZ" sz="4400" b="1" dirty="0" smtClean="0"/>
            </a:br>
            <a:endParaRPr lang="cs-CZ" sz="4400" b="1" dirty="0" smtClean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50" y="5805488"/>
            <a:ext cx="5214938" cy="503237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cs-CZ" sz="1600" b="1" dirty="0">
                <a:latin typeface="+mj-lt"/>
              </a:rPr>
              <a:t>Evropský zemědělský fond pro rozvoj venkova: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cs-CZ" sz="1600" b="1" dirty="0">
                <a:latin typeface="+mj-lt"/>
              </a:rPr>
              <a:t>Evropa investuje do venkovských oblastí 	</a:t>
            </a:r>
          </a:p>
          <a:p>
            <a:pPr eaLnBrk="1" hangingPunct="1">
              <a:lnSpc>
                <a:spcPct val="80000"/>
              </a:lnSpc>
              <a:defRPr/>
            </a:pPr>
            <a:endParaRPr lang="cs-CZ" sz="1600" b="1" dirty="0">
              <a:latin typeface="+mj-lt"/>
            </a:endParaRPr>
          </a:p>
        </p:txBody>
      </p:sp>
      <p:pic>
        <p:nvPicPr>
          <p:cNvPr id="100356" name="Picture 4" descr="CMYK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6221413" y="5072063"/>
            <a:ext cx="2692400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 descr="PRV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188913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5164138"/>
            <a:ext cx="9017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7344047" cy="4675187"/>
          </a:xfrm>
        </p:spPr>
        <p:txBody>
          <a:bodyPr/>
          <a:lstStyle/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sz="2400" b="1" kern="1200" dirty="0" smtClean="0">
              <a:latin typeface="Arial" pitchFamily="34" charset="0"/>
            </a:endParaRPr>
          </a:p>
          <a:p>
            <a:pPr marL="762000" lvl="2" indent="-361950" algn="ctr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Prezentace konkrétní </a:t>
            </a:r>
          </a:p>
          <a:p>
            <a:pPr marL="762000" lvl="2" indent="-361950" algn="ctr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struktury PRV dle priorit</a:t>
            </a:r>
          </a:p>
          <a:p>
            <a:pPr marL="762000" lvl="2" indent="-361950" algn="ctr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sz="4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a výběr opatření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Přímá spojovací šipka 53"/>
          <p:cNvCxnSpPr>
            <a:stCxn id="24" idx="1"/>
            <a:endCxn id="35" idx="3"/>
          </p:cNvCxnSpPr>
          <p:nvPr/>
        </p:nvCxnSpPr>
        <p:spPr>
          <a:xfrm flipH="1" flipV="1">
            <a:off x="5940152" y="4077072"/>
            <a:ext cx="864096" cy="828092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67544" y="188640"/>
            <a:ext cx="8676456" cy="182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306" tIns="32653" rIns="65306" bIns="32653">
            <a:spAutoFit/>
          </a:bodyPr>
          <a:lstStyle/>
          <a:p>
            <a:pPr algn="l">
              <a:buNone/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Priorita 4 - Obnova, zachování a zlepšení ekosystémů závislých na zemědělství a lesnictví</a:t>
            </a:r>
          </a:p>
          <a:p>
            <a:pPr algn="l">
              <a:buNone/>
              <a:defRPr/>
            </a:pPr>
            <a:endParaRPr lang="fr-BE" sz="2000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6628" name="TextBox 19"/>
          <p:cNvSpPr txBox="1">
            <a:spLocks noChangeArrowheads="1"/>
          </p:cNvSpPr>
          <p:nvPr/>
        </p:nvSpPr>
        <p:spPr bwMode="auto">
          <a:xfrm>
            <a:off x="3707904" y="1700808"/>
            <a:ext cx="2232248" cy="3121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5306" tIns="32653" rIns="65306" bIns="32653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Prioritní oblast </a:t>
            </a:r>
            <a:endParaRPr lang="fr-BE" sz="1600" b="1" i="1" dirty="0">
              <a:cs typeface="Arial" charset="0"/>
            </a:endParaRPr>
          </a:p>
        </p:txBody>
      </p:sp>
      <p:sp>
        <p:nvSpPr>
          <p:cNvPr id="26630" name="Text Box 29"/>
          <p:cNvSpPr txBox="1">
            <a:spLocks noChangeArrowheads="1"/>
          </p:cNvSpPr>
          <p:nvPr/>
        </p:nvSpPr>
        <p:spPr bwMode="auto">
          <a:xfrm>
            <a:off x="8532813" y="6618288"/>
            <a:ext cx="204787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defTabSz="652463">
              <a:spcAft>
                <a:spcPts val="713"/>
              </a:spcAft>
            </a:pPr>
            <a:r>
              <a:rPr lang="fr-BE" sz="600">
                <a:cs typeface="Arial" charset="0"/>
              </a:rPr>
              <a:t>…</a:t>
            </a:r>
            <a:endParaRPr lang="en-GB" sz="600" dirty="0">
              <a:cs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3779912" y="2492896"/>
            <a:ext cx="2160240" cy="576064"/>
          </a:xfrm>
          <a:prstGeom prst="rect">
            <a:avLst/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</a:pPr>
            <a:r>
              <a:rPr lang="cs-CZ" sz="1200" b="1" dirty="0" smtClean="0"/>
              <a:t>obnova a zachování biologické rozmanitosti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3779912" y="3789040"/>
            <a:ext cx="2160240" cy="576064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</a:pPr>
            <a:r>
              <a:rPr lang="cs-CZ" sz="1200" b="1" dirty="0" smtClean="0"/>
              <a:t>zlepšení vodního hospodářství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779912" y="5157192"/>
            <a:ext cx="2160240" cy="576064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</a:pPr>
            <a:r>
              <a:rPr lang="cs-CZ" sz="1200" b="1" dirty="0" smtClean="0"/>
              <a:t>zlepšení hospodaření s půdou</a:t>
            </a: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403648" y="4005064"/>
            <a:ext cx="1584176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200" b="1" dirty="0" smtClean="0"/>
              <a:t>Ekologické zemědělství</a:t>
            </a:r>
            <a:endParaRPr lang="fr-BE" sz="1200" b="1" dirty="0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6804248" y="5373216"/>
            <a:ext cx="1800200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200" b="1" dirty="0" smtClean="0"/>
              <a:t>Zalesňování zemědělské půdy </a:t>
            </a:r>
            <a:endParaRPr lang="fr-BE" sz="1200" b="1" dirty="0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1403648" y="2996952"/>
            <a:ext cx="1584176" cy="8640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None/>
            </a:pPr>
            <a:r>
              <a:rPr lang="cs-CZ" sz="1200" b="1" dirty="0" smtClean="0"/>
              <a:t>Platby pro oblasti s přírodními či jinými zvláštními omezeními</a:t>
            </a: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1403648" y="4581128"/>
            <a:ext cx="1584176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None/>
              <a:defRPr/>
            </a:pPr>
            <a:r>
              <a:rPr lang="cs-CZ" sz="1200" b="1" dirty="0" smtClean="0"/>
              <a:t>Agroenvironmentální a klimatické operace</a:t>
            </a:r>
            <a:endParaRPr lang="fr-BE" sz="1200" b="1" dirty="0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6804248" y="2420888"/>
            <a:ext cx="1800200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None/>
              <a:defRPr/>
            </a:pPr>
            <a:r>
              <a:rPr lang="cs-CZ" sz="1100" b="1" dirty="0" smtClean="0"/>
              <a:t>Lesnicko-environmentální a klimatické služby a ochrana lesů</a:t>
            </a:r>
            <a:endParaRPr lang="fr-BE" sz="1100" b="1" dirty="0"/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6804248" y="4509120"/>
            <a:ext cx="1800200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None/>
              <a:defRPr/>
            </a:pPr>
            <a:r>
              <a:rPr lang="cs-CZ" sz="1200" b="1" dirty="0" smtClean="0"/>
              <a:t>Investice k zvýšení odolnosti a ekologické hodnoty lesních ekosystémů</a:t>
            </a:r>
            <a:endParaRPr lang="fr-BE" sz="1200" b="1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403648" y="5229200"/>
            <a:ext cx="1584176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200" b="1" dirty="0" smtClean="0"/>
              <a:t>Neproduktivní investice</a:t>
            </a:r>
            <a:endParaRPr lang="fr-BE" sz="1200" b="1" dirty="0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1403648" y="2348880"/>
            <a:ext cx="1584176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200" b="1" dirty="0" smtClean="0"/>
              <a:t>Platby v rámci sítě Natura 2000 </a:t>
            </a:r>
            <a:endParaRPr lang="fr-BE" sz="1200" b="1" dirty="0"/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6804248" y="3212976"/>
            <a:ext cx="1800201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None/>
              <a:defRPr/>
            </a:pPr>
            <a:r>
              <a:rPr lang="cs-CZ" sz="1100" b="1" dirty="0" smtClean="0"/>
              <a:t>Předcházení poškozování lesů lesními požáry a přírodními katastrofami a katastrofickými událostmi a obnova poškozených lesů</a:t>
            </a:r>
            <a:endParaRPr lang="fr-BE" sz="1100" b="1" dirty="0">
              <a:cs typeface="Arial" pitchFamily="34" charset="0"/>
            </a:endParaRPr>
          </a:p>
        </p:txBody>
      </p:sp>
      <p:cxnSp>
        <p:nvCxnSpPr>
          <p:cNvPr id="37" name="Přímá spojovací šipka 36"/>
          <p:cNvCxnSpPr>
            <a:stCxn id="19" idx="3"/>
            <a:endCxn id="35" idx="1"/>
          </p:cNvCxnSpPr>
          <p:nvPr/>
        </p:nvCxnSpPr>
        <p:spPr>
          <a:xfrm flipV="1">
            <a:off x="2987824" y="4077072"/>
            <a:ext cx="792088" cy="144016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Přímá spojovací šipka 38"/>
          <p:cNvCxnSpPr>
            <a:stCxn id="23" idx="1"/>
            <a:endCxn id="35" idx="3"/>
          </p:cNvCxnSpPr>
          <p:nvPr/>
        </p:nvCxnSpPr>
        <p:spPr>
          <a:xfrm flipH="1">
            <a:off x="5940152" y="2780928"/>
            <a:ext cx="864096" cy="1296144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ovací šipka 43"/>
          <p:cNvCxnSpPr>
            <a:stCxn id="22" idx="3"/>
            <a:endCxn id="36" idx="1"/>
          </p:cNvCxnSpPr>
          <p:nvPr/>
        </p:nvCxnSpPr>
        <p:spPr>
          <a:xfrm>
            <a:off x="2987824" y="4869160"/>
            <a:ext cx="792088" cy="576064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Přímá spojovací šipka 45"/>
          <p:cNvCxnSpPr>
            <a:stCxn id="23" idx="1"/>
            <a:endCxn id="26" idx="3"/>
          </p:cNvCxnSpPr>
          <p:nvPr/>
        </p:nvCxnSpPr>
        <p:spPr>
          <a:xfrm flipH="1">
            <a:off x="5940152" y="2780928"/>
            <a:ext cx="864096" cy="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Přímá spojovací šipka 47"/>
          <p:cNvCxnSpPr>
            <a:stCxn id="24" idx="1"/>
            <a:endCxn id="36" idx="3"/>
          </p:cNvCxnSpPr>
          <p:nvPr/>
        </p:nvCxnSpPr>
        <p:spPr>
          <a:xfrm flipH="1">
            <a:off x="5940152" y="4905164"/>
            <a:ext cx="864096" cy="54006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Přímá spojovací šipka 49"/>
          <p:cNvCxnSpPr>
            <a:stCxn id="22" idx="3"/>
            <a:endCxn id="35" idx="1"/>
          </p:cNvCxnSpPr>
          <p:nvPr/>
        </p:nvCxnSpPr>
        <p:spPr>
          <a:xfrm flipV="1">
            <a:off x="2987824" y="4077072"/>
            <a:ext cx="792088" cy="792088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Přímá spojovací šipka 51"/>
          <p:cNvCxnSpPr>
            <a:stCxn id="19" idx="3"/>
            <a:endCxn id="26" idx="1"/>
          </p:cNvCxnSpPr>
          <p:nvPr/>
        </p:nvCxnSpPr>
        <p:spPr>
          <a:xfrm flipV="1">
            <a:off x="2987824" y="2780928"/>
            <a:ext cx="792088" cy="144016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ovací šipka 55"/>
          <p:cNvCxnSpPr>
            <a:stCxn id="22" idx="3"/>
            <a:endCxn id="26" idx="1"/>
          </p:cNvCxnSpPr>
          <p:nvPr/>
        </p:nvCxnSpPr>
        <p:spPr>
          <a:xfrm flipV="1">
            <a:off x="2987824" y="2780928"/>
            <a:ext cx="792088" cy="2088232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ovací šipka 57"/>
          <p:cNvCxnSpPr>
            <a:stCxn id="21" idx="3"/>
            <a:endCxn id="26" idx="1"/>
          </p:cNvCxnSpPr>
          <p:nvPr/>
        </p:nvCxnSpPr>
        <p:spPr>
          <a:xfrm flipV="1">
            <a:off x="2987824" y="2780928"/>
            <a:ext cx="792088" cy="648072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ovací šipka 59"/>
          <p:cNvCxnSpPr>
            <a:stCxn id="31" idx="3"/>
            <a:endCxn id="26" idx="1"/>
          </p:cNvCxnSpPr>
          <p:nvPr/>
        </p:nvCxnSpPr>
        <p:spPr>
          <a:xfrm>
            <a:off x="2987824" y="2600908"/>
            <a:ext cx="792088" cy="18002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Přímá spojovací šipka 61"/>
          <p:cNvCxnSpPr>
            <a:stCxn id="33" idx="1"/>
            <a:endCxn id="26" idx="3"/>
          </p:cNvCxnSpPr>
          <p:nvPr/>
        </p:nvCxnSpPr>
        <p:spPr>
          <a:xfrm flipH="1" flipV="1">
            <a:off x="5940152" y="2780928"/>
            <a:ext cx="864096" cy="1044116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ovací šipka 63"/>
          <p:cNvCxnSpPr>
            <a:stCxn id="33" idx="1"/>
            <a:endCxn id="36" idx="3"/>
          </p:cNvCxnSpPr>
          <p:nvPr/>
        </p:nvCxnSpPr>
        <p:spPr>
          <a:xfrm flipH="1">
            <a:off x="5940152" y="3825044"/>
            <a:ext cx="864096" cy="1620180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Přímá spojovací šipka 66"/>
          <p:cNvCxnSpPr>
            <a:stCxn id="33" idx="1"/>
            <a:endCxn id="35" idx="3"/>
          </p:cNvCxnSpPr>
          <p:nvPr/>
        </p:nvCxnSpPr>
        <p:spPr>
          <a:xfrm flipH="1">
            <a:off x="5940152" y="3825044"/>
            <a:ext cx="864096" cy="252028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Přímá spojovací šipka 70"/>
          <p:cNvCxnSpPr>
            <a:stCxn id="24" idx="1"/>
            <a:endCxn id="26" idx="3"/>
          </p:cNvCxnSpPr>
          <p:nvPr/>
        </p:nvCxnSpPr>
        <p:spPr>
          <a:xfrm flipH="1" flipV="1">
            <a:off x="5940152" y="2780928"/>
            <a:ext cx="864096" cy="2124236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7"/>
          <p:cNvSpPr>
            <a:spLocks noChangeArrowheads="1"/>
          </p:cNvSpPr>
          <p:nvPr/>
        </p:nvSpPr>
        <p:spPr bwMode="auto">
          <a:xfrm>
            <a:off x="1403648" y="1556792"/>
            <a:ext cx="1584176" cy="72008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</a:pPr>
            <a:r>
              <a:rPr lang="cs-CZ" sz="1200" b="1" dirty="0" smtClean="0"/>
              <a:t>Opatření na zemědělské půdě</a:t>
            </a:r>
          </a:p>
        </p:txBody>
      </p:sp>
      <p:cxnSp>
        <p:nvCxnSpPr>
          <p:cNvPr id="107" name="Přímá spojovací šipka 106"/>
          <p:cNvCxnSpPr>
            <a:stCxn id="19" idx="3"/>
            <a:endCxn id="36" idx="1"/>
          </p:cNvCxnSpPr>
          <p:nvPr/>
        </p:nvCxnSpPr>
        <p:spPr>
          <a:xfrm>
            <a:off x="2987824" y="4221088"/>
            <a:ext cx="792088" cy="1224136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8" name="Přímá spojovací šipka 177"/>
          <p:cNvCxnSpPr>
            <a:stCxn id="23" idx="1"/>
            <a:endCxn id="36" idx="3"/>
          </p:cNvCxnSpPr>
          <p:nvPr/>
        </p:nvCxnSpPr>
        <p:spPr>
          <a:xfrm flipH="1">
            <a:off x="5940152" y="2780928"/>
            <a:ext cx="864096" cy="2664296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8" name="Přímá spojovací šipka 197"/>
          <p:cNvCxnSpPr>
            <a:stCxn id="20" idx="1"/>
            <a:endCxn id="26" idx="3"/>
          </p:cNvCxnSpPr>
          <p:nvPr/>
        </p:nvCxnSpPr>
        <p:spPr>
          <a:xfrm flipH="1" flipV="1">
            <a:off x="5940152" y="2780928"/>
            <a:ext cx="864096" cy="2808312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Přímá spojovací šipka 200"/>
          <p:cNvCxnSpPr>
            <a:stCxn id="20" idx="1"/>
            <a:endCxn id="35" idx="3"/>
          </p:cNvCxnSpPr>
          <p:nvPr/>
        </p:nvCxnSpPr>
        <p:spPr>
          <a:xfrm flipH="1" flipV="1">
            <a:off x="5940152" y="4077072"/>
            <a:ext cx="864096" cy="1512168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Přímá spojovací šipka 203"/>
          <p:cNvCxnSpPr>
            <a:stCxn id="20" idx="1"/>
            <a:endCxn id="36" idx="3"/>
          </p:cNvCxnSpPr>
          <p:nvPr/>
        </p:nvCxnSpPr>
        <p:spPr>
          <a:xfrm flipH="1" flipV="1">
            <a:off x="5940152" y="5445224"/>
            <a:ext cx="864096" cy="144016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7"/>
          <p:cNvSpPr>
            <a:spLocks noChangeArrowheads="1"/>
          </p:cNvSpPr>
          <p:nvPr/>
        </p:nvSpPr>
        <p:spPr bwMode="auto">
          <a:xfrm>
            <a:off x="6804248" y="1556792"/>
            <a:ext cx="1800200" cy="72008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</a:pPr>
            <a:r>
              <a:rPr lang="cs-CZ" sz="1200" b="1" dirty="0" smtClean="0"/>
              <a:t>Opatření na lesní půdě</a:t>
            </a:r>
          </a:p>
        </p:txBody>
      </p:sp>
      <p:cxnSp>
        <p:nvCxnSpPr>
          <p:cNvPr id="208" name="Přímá spojovací šipka 207"/>
          <p:cNvCxnSpPr>
            <a:stCxn id="27" idx="3"/>
            <a:endCxn id="36" idx="1"/>
          </p:cNvCxnSpPr>
          <p:nvPr/>
        </p:nvCxnSpPr>
        <p:spPr>
          <a:xfrm>
            <a:off x="2987824" y="5445224"/>
            <a:ext cx="792088" cy="0"/>
          </a:xfrm>
          <a:prstGeom prst="straightConnector1">
            <a:avLst/>
          </a:prstGeom>
          <a:ln>
            <a:prstDash val="dashDot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Přímá spojovací šipka 210"/>
          <p:cNvCxnSpPr>
            <a:stCxn id="27" idx="3"/>
            <a:endCxn id="26" idx="1"/>
          </p:cNvCxnSpPr>
          <p:nvPr/>
        </p:nvCxnSpPr>
        <p:spPr>
          <a:xfrm flipV="1">
            <a:off x="2987824" y="2780928"/>
            <a:ext cx="792088" cy="2664296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Skupina 221"/>
          <p:cNvGrpSpPr/>
          <p:nvPr/>
        </p:nvGrpSpPr>
        <p:grpSpPr>
          <a:xfrm>
            <a:off x="3275856" y="6021288"/>
            <a:ext cx="3312368" cy="553998"/>
            <a:chOff x="1475656" y="6093296"/>
            <a:chExt cx="3312368" cy="553998"/>
          </a:xfrm>
        </p:grpSpPr>
        <p:cxnSp>
          <p:nvCxnSpPr>
            <p:cNvPr id="214" name="Přímá spojovací šipka 213"/>
            <p:cNvCxnSpPr/>
            <p:nvPr/>
          </p:nvCxnSpPr>
          <p:spPr>
            <a:xfrm>
              <a:off x="1475656" y="6525344"/>
              <a:ext cx="1224136" cy="0"/>
            </a:xfrm>
            <a:prstGeom prst="straightConnector1">
              <a:avLst/>
            </a:prstGeom>
            <a:ln>
              <a:prstDash val="dashDot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Přímá spojovací šipka 217"/>
            <p:cNvCxnSpPr/>
            <p:nvPr/>
          </p:nvCxnSpPr>
          <p:spPr>
            <a:xfrm>
              <a:off x="1475656" y="6165304"/>
              <a:ext cx="1224136" cy="0"/>
            </a:xfrm>
            <a:prstGeom prst="straightConnector1">
              <a:avLst/>
            </a:prstGeom>
            <a:ln>
              <a:headEnd type="none"/>
              <a:tailEnd type="arrow" w="lg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1" name="TextovéPole 220"/>
            <p:cNvSpPr txBox="1"/>
            <p:nvPr/>
          </p:nvSpPr>
          <p:spPr>
            <a:xfrm>
              <a:off x="2771800" y="6093296"/>
              <a:ext cx="2016224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cs-CZ" sz="1000" dirty="0" smtClean="0"/>
                <a:t>Hlavní efekt opatření</a:t>
              </a:r>
            </a:p>
            <a:p>
              <a:pPr>
                <a:buNone/>
              </a:pPr>
              <a:r>
                <a:rPr lang="cs-CZ" sz="1000" dirty="0" smtClean="0"/>
                <a:t>Vedlejší efekt opatření</a:t>
              </a:r>
              <a:endParaRPr lang="cs-CZ" sz="1000" dirty="0"/>
            </a:p>
          </p:txBody>
        </p:sp>
      </p:grp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1403648" y="5733256"/>
            <a:ext cx="1584176" cy="2880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200" b="1" dirty="0" smtClean="0"/>
              <a:t>Pozemkové úpravy</a:t>
            </a:r>
            <a:endParaRPr lang="fr-BE" sz="1200" b="1" dirty="0"/>
          </a:p>
        </p:txBody>
      </p:sp>
      <p:cxnSp>
        <p:nvCxnSpPr>
          <p:cNvPr id="68" name="Přímá spojovací šipka 67"/>
          <p:cNvCxnSpPr>
            <a:endCxn id="36" idx="1"/>
          </p:cNvCxnSpPr>
          <p:nvPr/>
        </p:nvCxnSpPr>
        <p:spPr>
          <a:xfrm flipV="1">
            <a:off x="2987824" y="5445224"/>
            <a:ext cx="792088" cy="432048"/>
          </a:xfrm>
          <a:prstGeom prst="straightConnector1">
            <a:avLst/>
          </a:prstGeom>
          <a:ln>
            <a:headEnd type="none"/>
            <a:tailEnd type="arrow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pro oblasti s přírodními či jinými zvláštními omezeními (LFA)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7" cy="4530725"/>
          </a:xfrm>
        </p:spPr>
        <p:txBody>
          <a:bodyPr/>
          <a:lstStyle/>
          <a:p>
            <a:pPr lvl="0">
              <a:lnSpc>
                <a:spcPct val="90000"/>
              </a:lnSpc>
              <a:buNone/>
              <a:defRPr/>
            </a:pPr>
            <a:endParaRPr lang="cs-CZ" sz="2000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90000"/>
              </a:lnSpc>
              <a:buNone/>
              <a:defRPr/>
            </a:pPr>
            <a:r>
              <a:rPr lang="cs-CZ" sz="2000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 opatření: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Více než 50 % ZPF je v přírodně znevýhodněných podmínkách způsobujících nižší produkcí</a:t>
            </a:r>
          </a:p>
          <a:p>
            <a:pPr lvl="0" algn="just"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 těchto oblastech je chováno významná část skotu (zejména KBTPM)</a:t>
            </a:r>
          </a:p>
          <a:p>
            <a:pPr marL="0" lvl="0" indent="0" algn="just"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Dlouhodobě nižší hospodářský výsledek vede k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marginalizaci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až opouštění těchto území</a:t>
            </a:r>
          </a:p>
          <a:p>
            <a:pPr marL="0" lvl="0" indent="0" algn="just"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</a:t>
            </a:r>
          </a:p>
          <a:p>
            <a:pPr marL="0" lvl="0" indent="0"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Kompenzace objektivního přírodního znevýhodnění za účelem obhospodařování ZP v LFA.</a:t>
            </a:r>
          </a:p>
          <a:p>
            <a:pPr lvl="0"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Podpora chovatelů hospodářských zvířat.</a:t>
            </a:r>
          </a:p>
          <a:p>
            <a:pPr marL="0" lvl="0" indent="0" algn="just"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90000"/>
              </a:lnSpc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rgbClr val="FF0000"/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pro oblasti s přírodními či jinými zvláštními omezeními (LFA)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7" cy="4530725"/>
          </a:xfrm>
        </p:spPr>
        <p:txBody>
          <a:bodyPr/>
          <a:lstStyle/>
          <a:p>
            <a:pPr marL="261938" lvl="2" indent="-261938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261938" lvl="2" indent="-261938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zpoždění v přípravě právních předpisů EU  - nejistota  podmínek administrace v roce 2014</a:t>
            </a:r>
          </a:p>
          <a:p>
            <a:pPr marL="261938" indent="-261938"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řešení  pomocí přechodného nařízení – provádění opatření za   podmínek  „starého“ období s „novými“ penězi </a:t>
            </a:r>
          </a:p>
          <a:p>
            <a:pPr marL="261938" indent="-261938">
              <a:buFont typeface="Wingdings" pitchFamily="2" charset="2"/>
              <a:buChar char="Ø"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 administrace 2014 </a:t>
            </a:r>
          </a:p>
          <a:p>
            <a:pPr marL="0" indent="0"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 administrace 2015-2020</a:t>
            </a:r>
          </a:p>
          <a:p>
            <a:pPr lvl="2">
              <a:buNone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- oblasti nového vymezení LFA</a:t>
            </a:r>
          </a:p>
          <a:p>
            <a:pPr lvl="2">
              <a:buNone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- oblasti vyřazené revizí vymezení LFA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261938" indent="-261938">
              <a:buFont typeface="Wingdings" pitchFamily="2" charset="2"/>
              <a:buChar char="Ø"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pro oblasti s přírodními či jinými zvláštními omezeními (LFA)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2014 – zachování stávajících podmínek</a:t>
            </a:r>
          </a:p>
          <a:p>
            <a:pPr>
              <a:lnSpc>
                <a:spcPct val="90000"/>
              </a:lnSpc>
              <a:spcBef>
                <a:spcPts val="1200"/>
              </a:spcBef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Stávající vymezení LFA oblastí (50 % ZP)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Podpora  pouze TP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Podmínka dodržení minimální intenzity (VDJ)</a:t>
            </a:r>
          </a:p>
          <a:p>
            <a:pPr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u="sng" kern="1200" dirty="0" smtClean="0">
                <a:latin typeface="Arial" pitchFamily="34" charset="0"/>
                <a:cs typeface="Arial" pitchFamily="34" charset="0"/>
              </a:rPr>
              <a:t>nevratné účelové platby</a:t>
            </a:r>
            <a:r>
              <a:rPr lang="cs-CZ" kern="1200" dirty="0" smtClean="0">
                <a:latin typeface="Arial" pitchFamily="34" charset="0"/>
                <a:cs typeface="Arial" pitchFamily="34" charset="0"/>
              </a:rPr>
              <a:t> poskytované na hektar oprávněné plochy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maximální míra podpory: 94 – 157 EUR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latin typeface="Arial" pitchFamily="34" charset="0"/>
                <a:cs typeface="Arial" pitchFamily="34" charset="0"/>
              </a:rPr>
              <a:t>diferenciace sazeb dle oblastí </a:t>
            </a: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rgbClr val="FF0000"/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pro oblasti s přírodními či jinými zvláštními omezeními (LFA)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484784"/>
            <a:ext cx="8675687" cy="4603279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2015 – 2020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Podmínky: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Oblasti vyřazené 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celé ZP v rámci nového vymezení oblastí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Vstupní podmínka roční intenzity živočišné produkce (0,15 DJ/ZP v LFA)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Rozšíření kontrolního období intenzity chovu hospodářských zvířat (DJ) – 150 dnů 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iferenciace sazeb (dle intenzity, dle přírodního znevýhodnění)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Degresivita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Oblasti v přechodném režimu (značení N-</a:t>
            </a:r>
            <a:r>
              <a:rPr lang="cs-CZ" b="1" kern="1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xO</a:t>
            </a: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Degresivně v rozmezí 80% - 20% sazby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Zachována stávající podpora pouze TP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Upravená podmínka intenzity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pro oblasti s přírodními či jinými zvláštními omezeními (LFA)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136136" cy="4603279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vymezení LFA dle schválení legislativy (redefinice)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err="1" smtClean="0">
                <a:latin typeface="Arial" pitchFamily="34" charset="0"/>
                <a:ea typeface="+mn-ea"/>
                <a:cs typeface="Arial" pitchFamily="34" charset="0"/>
              </a:rPr>
              <a:t>degresivita</a:t>
            </a: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 platby 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konečný výpočet výše kompenzace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Agroenvironmentální-klimatické operace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229600" cy="5040560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Více než 40 % území ČR postiženo erozí půdy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Významná část povrchových vod vykazuje zvýšenou koncentraci N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Příliš rychlý odtok vody z krajiny 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Pokles biodiverzity a potenciál k sekvestraci C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Cíl podpory: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Podpora šetrného hospodaření se živinami, POR (omezení účinných látek), 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Snížení přívodu N do půdy a jeho vyplavování do vody (ZOD)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Snižování eroze (SEO, MEO)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Hospodaření a údržba TP (pastva hospodářskými zvířaty a šetrná seč)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Posílení sekvestrace C a boj s klimatickou změnou (adaptační a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mitigační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opatření)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ea typeface="+mn-ea"/>
              <a:cs typeface="+mn-cs"/>
            </a:endParaRP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ea typeface="+mn-ea"/>
              <a:cs typeface="+mn-cs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Agroenvironmentální-klimatické operace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496944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2014 – zachování stávajících podmínek jednotlivých managementů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administrace stávajících závazků PRV 2007-2013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nastavení možnosti prodloužení stávajících závazků (6-8 let)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bez příjmu nových závazků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Agroenvironmentální-klimatické operace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748464" cy="5112568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Členění dílčích podopatření a managementů: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Integrovaná produkce 29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produkce  ovoce, zeleniny a vína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snižování vstupů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aplikace biologických ochranných metod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Ošetřování travních porostů 600 – 800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základní managementy údržby TP (louky a pastviny)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nadstavbové managementy údržby environmentálně vyšších ekosystémů (Natura 2000, ZCHÚ)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ŽV prostřednictvím zavedení intenzity (0,3 DJ/TP) a kontrolního období (150 dnů)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Péče o krajinu 110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zatravnění ZP, biopásy, meziplodiny, střídání plodin na O.P., podpora hnízdišť čejky 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ea typeface="+mn-ea"/>
              <a:cs typeface="+mn-cs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ea typeface="+mn-ea"/>
              <a:cs typeface="+mn-cs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dirty="0" smtClean="0">
              <a:ea typeface="+mn-ea"/>
              <a:cs typeface="+mn-cs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862" cy="1139825"/>
          </a:xfrm>
        </p:spPr>
        <p:txBody>
          <a:bodyPr/>
          <a:lstStyle/>
          <a:p>
            <a:pPr marL="342900" lvl="1" indent="-342900" eaLnBrk="1" hangingPunct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Obsah prezentace</a:t>
            </a:r>
          </a:p>
        </p:txBody>
      </p:sp>
      <p:sp>
        <p:nvSpPr>
          <p:cNvPr id="11267" name="Zástupný symbol pro obsah 12"/>
          <p:cNvSpPr>
            <a:spLocks noGrp="1"/>
          </p:cNvSpPr>
          <p:nvPr>
            <p:ph idx="1"/>
          </p:nvPr>
        </p:nvSpPr>
        <p:spPr>
          <a:xfrm>
            <a:off x="468313" y="1412776"/>
            <a:ext cx="8362950" cy="5689699"/>
          </a:xfrm>
        </p:spPr>
        <p:txBody>
          <a:bodyPr/>
          <a:lstStyle/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sz="2000" b="1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Účel a cíl programového dokumentu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Strategický rámec pro období 2014-2020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Legislativní rámec pro období 2014-2020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Finanční rámec pro období 2014-2020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Priority Unie pro rozvoj venkova a výběr opatření na základě potřeb ČR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Dílčí opatření PRV</a:t>
            </a:r>
          </a:p>
          <a:p>
            <a:pPr marL="742950" lvl="2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Účel opatření</a:t>
            </a:r>
          </a:p>
          <a:p>
            <a:pPr marL="742950" lvl="2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Příjemce podpory</a:t>
            </a:r>
          </a:p>
          <a:p>
            <a:pPr marL="742950" lvl="2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Podpora</a:t>
            </a:r>
          </a:p>
          <a:p>
            <a:pPr marL="742950" lvl="2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Otázky k dořešení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Vymezení vůči ostatním programovým dokumentům 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Další kroky při přípravě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Agroenvironmentální-klimatické operace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229600" cy="4530725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úprava implementovaných titulů ve vazbě na nastavení podmínek ozelenění (greening – dvojí financování)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revize souladu s finální legislativou EU (baseline)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výpočet plateb dle nastavení podmínek dílčích managementů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kombinovatelnost s EZ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Char char="Ø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možný překryv s MŽP (OP ŽP, PPK)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ea typeface="+mn-ea"/>
              <a:cs typeface="+mn-cs"/>
            </a:endParaRP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ea typeface="+mn-ea"/>
              <a:cs typeface="+mn-cs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Ekologické zemědělství (EZ)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7" cy="4530725"/>
          </a:xfrm>
        </p:spPr>
        <p:txBody>
          <a:bodyPr/>
          <a:lstStyle/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EZ jako systém hospodaření přispívá k </a:t>
            </a: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nižšímu zatížení životního prostředí</a:t>
            </a: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produkci veřejných statků </a:t>
            </a: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zajištění vysokého standardu hospodářských zvířat a potravin</a:t>
            </a: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Cíl: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Podpora zemědělců  hospodařících se sníženými vstupy (hnojivé látky, POR)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Přeneseně podpora bioproduktů a šetrného zacházení se zvířaty</a:t>
            </a:r>
          </a:p>
          <a:p>
            <a:pPr marL="800100" lvl="3" indent="-342900">
              <a:lnSpc>
                <a:spcPct val="90000"/>
              </a:lnSpc>
              <a:buSzPct val="75000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Ekologické zemědělství (EZ)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968006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Členění: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travní porosty 430 tis. ha, intenzita ekologických zvířat 0,3 DJ / TP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orná půda 80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ovoce, víno 10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zelenina, byliny 3 tis. ha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dodržování podmínek nařízení Rady o EZ č. 834/2007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dodržování celo-faremního hospodaření v EZ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zemědělec hospodařící v režimu EZ nebo PO (chovatel hospodářských zvířat s příznakem EZ)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zajistit cílenost na produkci potravin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výpočet platby dle nastavení konkrétních podmínek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kombinovatelnost s AEO</a:t>
            </a: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v rámci sítě Natura 2000 a podle rámcové směrnice o vodě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cenných lokalit, kde je nutné zachovat zemědělské hospodaření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Cíl: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Kompenzace dodatečných nákladů stanovených legislativou ŽP (omezení hnojení)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Zachování udržitelného hospodaření v oblastech Natura 2000 nebo v územích na ně navazujících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Rámcová směrnice o vodě 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nebude implementována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Cíle jsou dosahovány jinými implementovanými opatřeními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latin typeface="Arial" pitchFamily="34" charset="0"/>
              <a:ea typeface="+mn-ea"/>
              <a:cs typeface="Arial" pitchFamily="34" charset="0"/>
            </a:endParaRP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Neproduktivní investice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zemědělec, na jehož půdních blocích jsou vymezeny v evidenci půdy LPIS specifické tituly AEO.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Cíl: 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Pořízení a umístění technických zařízení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Cílení managementů a ochrany cenných stanovišť a tím podporují účinnost agro-environmentálních-klimatických operací (např. přenosný ohradník vymezující pohyb pasených zvířat, zařízení zajišťující prostupnost krajiny, jako texaské brány, kolíky pro vymezení atd.)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přímá nevratná dotace s mírou dotace až 100 %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Pozemkové úpravy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Problematické vlastnické vztahy, nedostatečná krajinná infrastruktura, nedostatečné zpřístupnění pozemků. 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Realizace plánů společných zařízení dle schváleného návrhu PÚ (zpřístupnění pozemků, protierozní a vodohospodářská opatření apod.) a geodetické projekty (zaměření území, vytyčení pozemků). 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pobočky krajských pozemkových úřadů, vlastníci půdy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V případě, že je žadatelem SPÚ, pak je míra dotace až 100 %  způsobilých výdajů, jinak dle pravidel veřejné podpory. 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cs-CZ" sz="2000" kern="1200" dirty="0" smtClean="0">
                <a:latin typeface="Arial" pitchFamily="34" charset="0"/>
                <a:cs typeface="Arial" pitchFamily="34" charset="0"/>
              </a:rPr>
              <a:t>vymezení opatření vůči podporám MŽP a vůči opatření Preventivní opatření (dle čl. 19)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/>
          <a:lstStyle/>
          <a:p>
            <a:pPr marL="457200" lvl="1">
              <a:lnSpc>
                <a:spcPct val="90000"/>
              </a:lnSpc>
              <a:defRPr/>
            </a:pPr>
            <a:r>
              <a:rPr lang="cs-CZ" sz="2600" b="1" dirty="0" smtClean="0">
                <a:solidFill>
                  <a:srgbClr val="CCCC66">
                    <a:lumMod val="50000"/>
                  </a:srgbClr>
                </a:solidFill>
                <a:latin typeface="Verdana"/>
                <a:cs typeface="Times New Roman" pitchFamily="18" charset="0"/>
              </a:rPr>
              <a:t>Předcházení poškozování lesů lesními požáry a přírodními katastrofami a katastrofickými událostmi a obnova poškozených lesů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968006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Nepříznivý vliv klimatických změn na lesní ekosystémy.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</a:t>
            </a: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Zavádění preventivních opatření v lesích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soukromí a veřejní vlastníci lesní půdy a jiné soukromoprávní a veřejnoprávní subjekty a jejich sdružení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Realizace preventivních opatření před přívalovými srážkami a povodňovými situacemi 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max. 100 % ze způsobilých výdajů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možný překryv s programy MŽP (OP ŽP)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748712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600" b="1" dirty="0" smtClean="0">
                <a:solidFill>
                  <a:srgbClr val="CCCC66">
                    <a:lumMod val="50000"/>
                  </a:srgbClr>
                </a:solidFill>
                <a:latin typeface="Verdana"/>
                <a:cs typeface="Times New Roman" pitchFamily="18" charset="0"/>
              </a:rPr>
              <a:t>Předcházení poškozování lesů lesními požáry a přírodními katastrofami a katastrofickými událostmi a obnova poškozených lesů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Podopatření: Obnova lesních porostů po kalamitách</a:t>
            </a:r>
            <a:b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Podopatření: Odstraňování škod způsobených povodněmi</a:t>
            </a:r>
            <a:b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Podopatření: Přeměna porostů náhradních dřevin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soukromí a veřejní vlastníci lesa a jiné soukromoprávní a veřejnoprávní subjekty a jejich sdružení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Hrazení nákladů spojených s nápravou stavu při kalamitní události.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max. 100 % ze způsobilých výdajů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</a:t>
            </a:r>
          </a:p>
          <a:p>
            <a:pPr marL="342900" lvl="2" indent="-342900" algn="just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možný překryv s programy MŽP (OP ŽP)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ke zvýšení odolnosti a ekologické hodnoty lesních ekosystémů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8" cy="5300662"/>
          </a:xfrm>
        </p:spPr>
        <p:txBody>
          <a:bodyPr/>
          <a:lstStyle/>
          <a:p>
            <a:pPr marL="0" lvl="2" indent="0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Nedostatečné zastoupení melioračních a zpevňujících dřevin, vyšší náklady na  zajištění kultur. Nedostatečné využití rekreačního potenciálu.</a:t>
            </a:r>
          </a:p>
          <a:p>
            <a:pPr marL="0" lvl="2" indent="0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</a:t>
            </a: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Investice do ochrany melioračních a zpevňujících dřevin</a:t>
            </a:r>
            <a:b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Podopatření: Neproduktivní investice v lesích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0" lvl="2" indent="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soukromí a veřejní vlastníci lesa a jiné soukromoprávní a veřejnoprávní subjekty a jejich sdružení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342900" lvl="2" indent="-342900"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Podpora ochrany melioračních a zpevňujících dřevin</a:t>
            </a:r>
          </a:p>
          <a:p>
            <a:pPr marL="342900" lvl="2" indent="-342900"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ea typeface="+mn-ea"/>
                <a:cs typeface="Arial" pitchFamily="34" charset="0"/>
              </a:rPr>
              <a:t>Investice ke zvyšování společenské funkce lesa (stezky, odpočívadla …)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max. 50 % ze způsobilých výdajů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max. 100 % ze způsobilých výdajů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možný překryv s programy MŽP (OP ŽP)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kern="1200" dirty="0" smtClean="0">
              <a:latin typeface="Arial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marL="93663"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Lesnicko-environmentální a klimatické služby a ochrana lesů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Podopatření: Zlepšování druhové skladby lesních porostů prostřednictvím zachování podílu MZD</a:t>
            </a:r>
          </a:p>
          <a:p>
            <a:pPr marL="0" lvl="2" indent="0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Podopatření: Zachování porostního typu hospodářského souboru</a:t>
            </a:r>
          </a:p>
          <a:p>
            <a:pPr marL="0" lvl="2" indent="0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Podopatření: Ochrana a reprodukce genofondu lesních dřevin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Příjemce podpory: 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charset="0"/>
              </a:rPr>
              <a:t>soukromí a veřejní vlastníci lesů a jiné soukromoprávní a veřejnoprávní subjekty a jejich sdružení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Odůvodnění opatření: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charset="0"/>
              </a:rPr>
              <a:t>zlepšení druhové skladby lesních porostů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charset="0"/>
              </a:rPr>
              <a:t>zachování porostního typu hospodářských souborů 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charset="0"/>
              </a:rPr>
              <a:t>ochrana a podpora reprodukci genofondu lesních dřevin ČR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charset="0"/>
              </a:rPr>
              <a:t>max. 100 % ze způsobilých výdajů.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Otázky k dořešení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/>
              <a:t>možný překryv s programy MŽP (OP ŽP)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kern="1200" dirty="0" smtClean="0">
              <a:latin typeface="Arial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862" cy="1139825"/>
          </a:xfrm>
        </p:spPr>
        <p:txBody>
          <a:bodyPr/>
          <a:lstStyle/>
          <a:p>
            <a:pPr marL="342900" lvl="1" indent="-342900" eaLnBrk="1" hangingPunct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Účel a cíl programového dokumentu</a:t>
            </a:r>
          </a:p>
        </p:txBody>
      </p:sp>
      <p:sp>
        <p:nvSpPr>
          <p:cNvPr id="11267" name="Zástupný symbol pro obsah 12"/>
          <p:cNvSpPr>
            <a:spLocks noGrp="1"/>
          </p:cNvSpPr>
          <p:nvPr>
            <p:ph idx="1"/>
          </p:nvPr>
        </p:nvSpPr>
        <p:spPr>
          <a:xfrm>
            <a:off x="468313" y="1557338"/>
            <a:ext cx="8424167" cy="5545137"/>
          </a:xfrm>
        </p:spPr>
        <p:txBody>
          <a:bodyPr/>
          <a:lstStyle/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Nástroj pro 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čerpání finančních prostředků </a:t>
            </a:r>
            <a:r>
              <a:rPr lang="cs-CZ" sz="2000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v období 2014-2020         z 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Evropského zemědělského fondu pro rozvoj venkova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Aplikace cílů a priorit SZP na potřeby ČR:</a:t>
            </a:r>
          </a:p>
          <a:p>
            <a:pPr marL="742950" lvl="2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Konkurenceschopnost zemědělství</a:t>
            </a:r>
          </a:p>
          <a:p>
            <a:pPr marL="742950" lvl="2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Udržitelné hospodaření s přírodními zdroji a opatření v oblasti klimatu</a:t>
            </a:r>
          </a:p>
          <a:p>
            <a:pPr marL="742950" lvl="2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Vyvážený územní rozvoj venkovských oblastí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Struktura programového dokumentu dle vodítek EK zahrnuje především analytickou část, strategickou část, finanční tabulky, systém monitoringu a hodnocení a systém implementace.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Prezentace se zaměřuje na 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  <a:ea typeface="+mn-ea"/>
                <a:cs typeface="+mn-cs"/>
              </a:rPr>
              <a:t>strategickou kapitolu, výběr opatření a vazbu na programy jiných resortů.</a:t>
            </a:r>
          </a:p>
          <a:p>
            <a:pPr marL="342900" lvl="1" indent="-342900">
              <a:buClr>
                <a:schemeClr val="bg2"/>
              </a:buClr>
              <a:buNone/>
              <a:defRPr/>
            </a:pPr>
            <a:endParaRPr lang="cs-CZ" sz="2000" b="1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C64DFD-22C6-4682-9357-E2C006B2F2B7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395536" y="260648"/>
            <a:ext cx="8748464" cy="1229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306" tIns="32653" rIns="65306" bIns="32653">
            <a:spAutoFit/>
          </a:bodyPr>
          <a:lstStyle/>
          <a:p>
            <a:pPr marL="93663" lvl="1" algn="l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Priorita 2 - Zvýšení konkurenceschopnosti všech druhů </a:t>
            </a:r>
            <a:r>
              <a:rPr lang="cs-CZ" sz="2800" b="1" dirty="0" err="1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zeměd</a:t>
            </a: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. činnosti a zlepšení životaschopnosti zemědělských podniků</a:t>
            </a:r>
            <a:endParaRPr lang="fr-BE" sz="2800" b="1" dirty="0" err="1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2532" name="TextBox 19"/>
          <p:cNvSpPr txBox="1">
            <a:spLocks noChangeArrowheads="1"/>
          </p:cNvSpPr>
          <p:nvPr/>
        </p:nvSpPr>
        <p:spPr bwMode="auto">
          <a:xfrm>
            <a:off x="509588" y="2276475"/>
            <a:ext cx="976312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Prioritní</a:t>
            </a:r>
            <a:endParaRPr lang="cs-CZ" sz="1600" b="1" i="1" dirty="0">
              <a:cs typeface="Arial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oblast </a:t>
            </a:r>
            <a:endParaRPr lang="fr-BE" sz="1600" b="1" i="1" dirty="0">
              <a:cs typeface="Arial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571500" y="3929063"/>
            <a:ext cx="1428750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cs-CZ" sz="1600" b="1" dirty="0" smtClean="0">
                <a:cs typeface="Arial" pitchFamily="34" charset="0"/>
              </a:rPr>
              <a:t>Opatření PRV</a:t>
            </a:r>
            <a:endParaRPr lang="fr-BE" sz="1600" b="1" i="1" dirty="0">
              <a:solidFill>
                <a:srgbClr val="FFC000"/>
              </a:solidFill>
              <a:cs typeface="Arial" pitchFamily="34" charset="0"/>
            </a:endParaRPr>
          </a:p>
        </p:txBody>
      </p:sp>
      <p:sp>
        <p:nvSpPr>
          <p:cNvPr id="22534" name="Text Box 29"/>
          <p:cNvSpPr txBox="1">
            <a:spLocks noChangeArrowheads="1"/>
          </p:cNvSpPr>
          <p:nvPr/>
        </p:nvSpPr>
        <p:spPr bwMode="auto">
          <a:xfrm>
            <a:off x="8532813" y="6618288"/>
            <a:ext cx="204787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defTabSz="652463">
              <a:spcAft>
                <a:spcPts val="713"/>
              </a:spcAft>
            </a:pPr>
            <a:r>
              <a:rPr lang="fr-BE" sz="600">
                <a:cs typeface="Arial" charset="0"/>
              </a:rPr>
              <a:t>…</a:t>
            </a:r>
            <a:endParaRPr lang="en-GB" sz="600">
              <a:cs typeface="Arial" charset="0"/>
            </a:endParaRPr>
          </a:p>
        </p:txBody>
      </p:sp>
      <p:grpSp>
        <p:nvGrpSpPr>
          <p:cNvPr id="3" name="Skupina 39"/>
          <p:cNvGrpSpPr>
            <a:grpSpLocks/>
          </p:cNvGrpSpPr>
          <p:nvPr/>
        </p:nvGrpSpPr>
        <p:grpSpPr bwMode="auto">
          <a:xfrm>
            <a:off x="2267743" y="1844824"/>
            <a:ext cx="6337624" cy="4465043"/>
            <a:chOff x="2267742" y="1844229"/>
            <a:chExt cx="6337624" cy="4465043"/>
          </a:xfrm>
        </p:grpSpPr>
        <p:sp>
          <p:nvSpPr>
            <p:cNvPr id="11274" name="Rectangle 6"/>
            <p:cNvSpPr>
              <a:spLocks noChangeArrowheads="1"/>
            </p:cNvSpPr>
            <p:nvPr/>
          </p:nvSpPr>
          <p:spPr bwMode="auto">
            <a:xfrm>
              <a:off x="2411288" y="1844378"/>
              <a:ext cx="2880320" cy="1069975"/>
            </a:xfrm>
            <a:prstGeom prst="rect">
              <a:avLst/>
            </a:prstGeom>
            <a:ln>
              <a:solidFill>
                <a:schemeClr val="tx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>
                <a:buNone/>
              </a:pPr>
              <a:r>
                <a:rPr lang="cs-CZ" sz="1600" b="1" dirty="0" smtClean="0"/>
                <a:t>usnadnění restrukturalizace zemědělských podniků</a:t>
              </a:r>
              <a:endParaRPr lang="cs-CZ" sz="1600" b="1" dirty="0"/>
            </a:p>
          </p:txBody>
        </p:sp>
        <p:sp>
          <p:nvSpPr>
            <p:cNvPr id="11275" name="Rectangle 7"/>
            <p:cNvSpPr>
              <a:spLocks noChangeArrowheads="1"/>
            </p:cNvSpPr>
            <p:nvPr/>
          </p:nvSpPr>
          <p:spPr bwMode="auto">
            <a:xfrm>
              <a:off x="6084416" y="1844229"/>
              <a:ext cx="2520950" cy="1062038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>
                <a:buNone/>
              </a:pPr>
              <a:r>
                <a:rPr lang="cs-CZ" sz="1600" b="1" dirty="0" smtClean="0"/>
                <a:t>usnadnění generační obnovy</a:t>
              </a:r>
            </a:p>
          </p:txBody>
        </p:sp>
        <p:sp>
          <p:nvSpPr>
            <p:cNvPr id="11272" name="Rectangle 2"/>
            <p:cNvSpPr>
              <a:spLocks noChangeArrowheads="1"/>
            </p:cNvSpPr>
            <p:nvPr/>
          </p:nvSpPr>
          <p:spPr bwMode="auto">
            <a:xfrm rot="5400000">
              <a:off x="1186655" y="4653509"/>
              <a:ext cx="2736850" cy="5746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Font typeface="Wingdings" pitchFamily="2" charset="2"/>
                <a:buNone/>
                <a:defRPr/>
              </a:pPr>
              <a:r>
                <a:rPr lang="cs-CZ" sz="1400" b="1" dirty="0" smtClean="0"/>
                <a:t>Investice do hmotného majetku</a:t>
              </a:r>
              <a:endParaRPr lang="fr-BE" sz="1400" b="1" dirty="0" err="1"/>
            </a:p>
          </p:txBody>
        </p:sp>
        <p:sp>
          <p:nvSpPr>
            <p:cNvPr id="47" name="Rectangle 4"/>
            <p:cNvSpPr>
              <a:spLocks noChangeArrowheads="1"/>
            </p:cNvSpPr>
            <p:nvPr/>
          </p:nvSpPr>
          <p:spPr bwMode="auto">
            <a:xfrm rot="5400000">
              <a:off x="6442470" y="4581949"/>
              <a:ext cx="2736305" cy="717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None/>
                <a:defRPr/>
              </a:pPr>
              <a:r>
                <a:rPr lang="cs-CZ" sz="1400" b="1" dirty="0" smtClean="0"/>
                <a:t>Podpora zahájení podnikatelské činnosti pro mladé zemědělce </a:t>
              </a:r>
              <a:endParaRPr lang="fr-BE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51" name="Přímá spojovací šipka 50"/>
            <p:cNvCxnSpPr>
              <a:stCxn id="11272" idx="1"/>
              <a:endCxn id="11274" idx="2"/>
            </p:cNvCxnSpPr>
            <p:nvPr/>
          </p:nvCxnSpPr>
          <p:spPr>
            <a:xfrm flipV="1">
              <a:off x="2555080" y="2914353"/>
              <a:ext cx="1296368" cy="658069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Přímá spojovací šipka 55"/>
            <p:cNvCxnSpPr>
              <a:stCxn id="47" idx="1"/>
              <a:endCxn id="11275" idx="2"/>
            </p:cNvCxnSpPr>
            <p:nvPr/>
          </p:nvCxnSpPr>
          <p:spPr>
            <a:xfrm flipH="1" flipV="1">
              <a:off x="7344891" y="2906267"/>
              <a:ext cx="465732" cy="6663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4"/>
            <p:cNvSpPr>
              <a:spLocks noChangeArrowheads="1"/>
            </p:cNvSpPr>
            <p:nvPr/>
          </p:nvSpPr>
          <p:spPr bwMode="auto">
            <a:xfrm rot="5400000">
              <a:off x="2159371" y="4688583"/>
              <a:ext cx="2735262" cy="50323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Font typeface="Wingdings" pitchFamily="2" charset="2"/>
                <a:buNone/>
                <a:defRPr/>
              </a:pPr>
              <a:r>
                <a:rPr lang="cs-CZ" sz="1400" b="1" dirty="0" smtClean="0"/>
                <a:t>Lesnická infrastruktura</a:t>
              </a:r>
              <a:endParaRPr lang="fr-BE" sz="1400" b="1" dirty="0"/>
            </a:p>
          </p:txBody>
        </p:sp>
        <p:cxnSp>
          <p:nvCxnSpPr>
            <p:cNvPr id="32" name="Přímá spojovací šipka 31"/>
            <p:cNvCxnSpPr>
              <a:stCxn id="30" idx="1"/>
              <a:endCxn id="11274" idx="2"/>
            </p:cNvCxnSpPr>
            <p:nvPr/>
          </p:nvCxnSpPr>
          <p:spPr>
            <a:xfrm flipV="1">
              <a:off x="3527002" y="2914353"/>
              <a:ext cx="324446" cy="658218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2" name="Rectangle 3"/>
            <p:cNvSpPr>
              <a:spLocks noChangeArrowheads="1"/>
            </p:cNvSpPr>
            <p:nvPr/>
          </p:nvSpPr>
          <p:spPr bwMode="auto">
            <a:xfrm rot="5400000">
              <a:off x="3096939" y="4471095"/>
              <a:ext cx="2735262" cy="9382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None/>
                <a:defRPr/>
              </a:pPr>
              <a:r>
                <a:rPr lang="cs-CZ" sz="1400" b="1" dirty="0" smtClean="0"/>
                <a:t>Investice do nových lesnických technologií a  zpracování lesnických výrobků</a:t>
              </a:r>
              <a:endParaRPr lang="fr-BE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 rot="5400000">
              <a:off x="5434358" y="4581949"/>
              <a:ext cx="2736305" cy="7175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>
                <a:buNone/>
                <a:defRPr/>
              </a:pPr>
              <a:r>
                <a:rPr lang="cs-CZ" sz="1400" b="1" dirty="0" smtClean="0"/>
                <a:t>Převod podniku malých zemědělců </a:t>
              </a:r>
            </a:p>
          </p:txBody>
        </p:sp>
        <p:cxnSp>
          <p:nvCxnSpPr>
            <p:cNvPr id="24" name="Přímá spojovací šipka 23"/>
            <p:cNvCxnSpPr>
              <a:stCxn id="22" idx="1"/>
              <a:endCxn id="11275" idx="2"/>
            </p:cNvCxnSpPr>
            <p:nvPr/>
          </p:nvCxnSpPr>
          <p:spPr>
            <a:xfrm flipV="1">
              <a:off x="6802511" y="2906267"/>
              <a:ext cx="542380" cy="6663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ovací šipka 25"/>
            <p:cNvCxnSpPr>
              <a:stCxn id="21522" idx="1"/>
              <a:endCxn id="11274" idx="2"/>
            </p:cNvCxnSpPr>
            <p:nvPr/>
          </p:nvCxnSpPr>
          <p:spPr>
            <a:xfrm flipH="1" flipV="1">
              <a:off x="3851448" y="2914353"/>
              <a:ext cx="613122" cy="658218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4"/>
          <p:cNvSpPr>
            <a:spLocks noChangeArrowheads="1"/>
          </p:cNvSpPr>
          <p:nvPr/>
        </p:nvSpPr>
        <p:spPr bwMode="auto">
          <a:xfrm rot="5400000">
            <a:off x="4536107" y="4761037"/>
            <a:ext cx="2735262" cy="359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Font typeface="Wingdings" pitchFamily="2" charset="2"/>
              <a:buNone/>
              <a:defRPr/>
            </a:pPr>
            <a:r>
              <a:rPr lang="cs-CZ" sz="1400" b="1" dirty="0" smtClean="0"/>
              <a:t>Spolupráce</a:t>
            </a:r>
            <a:endParaRPr lang="fr-BE" sz="1400" b="1" dirty="0"/>
          </a:p>
        </p:txBody>
      </p:sp>
      <p:cxnSp>
        <p:nvCxnSpPr>
          <p:cNvPr id="29" name="Přímá spojovací šipka 28"/>
          <p:cNvCxnSpPr>
            <a:stCxn id="25" idx="1"/>
            <a:endCxn id="11274" idx="2"/>
          </p:cNvCxnSpPr>
          <p:nvPr/>
        </p:nvCxnSpPr>
        <p:spPr>
          <a:xfrm flipH="1" flipV="1">
            <a:off x="3851449" y="2914948"/>
            <a:ext cx="2052289" cy="658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ovací šipka 45"/>
          <p:cNvCxnSpPr>
            <a:stCxn id="22" idx="1"/>
            <a:endCxn id="11274" idx="2"/>
          </p:cNvCxnSpPr>
          <p:nvPr/>
        </p:nvCxnSpPr>
        <p:spPr>
          <a:xfrm flipH="1" flipV="1">
            <a:off x="3851449" y="2914948"/>
            <a:ext cx="2951063" cy="6582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4"/>
          <p:cNvSpPr>
            <a:spLocks noChangeArrowheads="1"/>
          </p:cNvSpPr>
          <p:nvPr/>
        </p:nvSpPr>
        <p:spPr bwMode="auto">
          <a:xfrm rot="5400000">
            <a:off x="3888035" y="4761037"/>
            <a:ext cx="2735262" cy="3592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 algn="l">
              <a:buFont typeface="Wingdings" pitchFamily="2" charset="2"/>
              <a:buNone/>
              <a:defRPr/>
            </a:pPr>
            <a:r>
              <a:rPr lang="cs-CZ" sz="1400" b="1" dirty="0" smtClean="0"/>
              <a:t>Neproduktivní investice</a:t>
            </a:r>
            <a:endParaRPr lang="fr-BE" sz="1400" b="1" dirty="0"/>
          </a:p>
        </p:txBody>
      </p:sp>
      <p:cxnSp>
        <p:nvCxnSpPr>
          <p:cNvPr id="64" name="Přímá spojovací šipka 63"/>
          <p:cNvCxnSpPr>
            <a:stCxn id="60" idx="1"/>
            <a:endCxn id="11274" idx="2"/>
          </p:cNvCxnSpPr>
          <p:nvPr/>
        </p:nvCxnSpPr>
        <p:spPr>
          <a:xfrm flipH="1" flipV="1">
            <a:off x="3851449" y="2914948"/>
            <a:ext cx="1404217" cy="6580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do hmotného majetku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776"/>
            <a:ext cx="8229600" cy="5445224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Odůvodnění opatření: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zlepšit konkurenceschopnost - nízká úroveň stavebních a technologických  investic ovlivňuje nákladovost a efektivitu zemědělské výroby, produktivitu, tvorbu přidané hodnoty, a tím celkovou konkurenceschopnost zemědělské výroby 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rostoucí tlak spotřebitelů na bezpečnost potravin a maximální ekologický přístup při jejich produkci, což rovněž zvyšuje nákladovost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zlepšit výkonnost českého potravinářského průmyslu, která rovněž zaostává všeobecně za průměrem EU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nezbytnost  stimulace restrukturalizace a technologické a technické vybavenosti zpracovatelů zemědělské produkce rozhodujících a perspektivních oborů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do hmotného majetku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373216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ea typeface="+mn-ea"/>
                <a:cs typeface="+mn-cs"/>
              </a:rPr>
              <a:t>Podpora investic do staveb a technologií pro živočišnou a rostlinnou výrobu (stáje, dojírny, jímky…), speciálních mobilních strojů a investice  do zpracování zemědělských produktů.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Příjemce: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2000" u="sng" kern="1200" dirty="0" smtClean="0">
                <a:latin typeface="Arial" pitchFamily="34" charset="0"/>
              </a:rPr>
              <a:t>Investice do zemědělských podniků</a:t>
            </a:r>
            <a:r>
              <a:rPr lang="cs-CZ" sz="2000" kern="1200" dirty="0" smtClean="0">
                <a:latin typeface="Arial" pitchFamily="34" charset="0"/>
              </a:rPr>
              <a:t>: zemědělský podnikatel, </a:t>
            </a:r>
            <a:r>
              <a:rPr lang="cs-CZ" sz="2000" kern="1200" dirty="0" err="1" smtClean="0">
                <a:latin typeface="Arial" pitchFamily="34" charset="0"/>
              </a:rPr>
              <a:t>službové</a:t>
            </a:r>
            <a:r>
              <a:rPr lang="cs-CZ" sz="2000" kern="1200" dirty="0" smtClean="0">
                <a:latin typeface="Arial" pitchFamily="34" charset="0"/>
              </a:rPr>
              <a:t> subjekty,  převážné vlastněné zemědělskými prvovýrobci 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2000" u="sng" kern="1200" dirty="0" smtClean="0">
                <a:latin typeface="Arial" pitchFamily="34" charset="0"/>
              </a:rPr>
              <a:t>Zpracování a uvádění na trh zemědělských produktů: </a:t>
            </a:r>
            <a:r>
              <a:rPr lang="cs-CZ" sz="2000" kern="1200" dirty="0" smtClean="0">
                <a:latin typeface="Arial" pitchFamily="34" charset="0"/>
              </a:rPr>
              <a:t>výrobce potravin, nebo výrobce krmiv, který splňuje definici </a:t>
            </a:r>
            <a:r>
              <a:rPr lang="cs-CZ" sz="2000" kern="1200" dirty="0" err="1" smtClean="0">
                <a:latin typeface="Arial" pitchFamily="34" charset="0"/>
              </a:rPr>
              <a:t>mikro</a:t>
            </a:r>
            <a:r>
              <a:rPr lang="cs-CZ" sz="2000" kern="1200" dirty="0" smtClean="0">
                <a:latin typeface="Arial" pitchFamily="34" charset="0"/>
              </a:rPr>
              <a:t>, malého, nebo středního podniku.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ea typeface="+mn-ea"/>
                <a:cs typeface="+mn-cs"/>
              </a:rPr>
              <a:t>40% způsobilých výdajů, možnost navýšení o 10% pro mladé zemědělce, znevýhodněné oblasti, projekty spolupráce, pro velké podniky v zemědělství pouze 30 %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Otázky k dořešení: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ea typeface="+mn-ea"/>
                <a:cs typeface="+mn-cs"/>
              </a:rPr>
              <a:t>max. výše dotace na projekt (protichůdné požadavky), velikostní omezení podniků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sz="1800" kern="1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Lesnická infrastruktura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5112022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/>
              <a:t>Zpřístupnění lesních porostů za účelem zlepšení hospodářských i ekologických podmínek jejich obhospodařování. 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Investice, které souvisejí s rekonstrukcí a výstavbou lesních cest včetně souvisejících objektů.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Podpora bude směrována zejména do takových rekonstrukcí, které umožní přeřazení přibližovacích cest (třída L3, L4) do vyšší kategorie odvozních cest (třída L1, L2).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subjekt hospodařící v lesích, které jsou ve vlastnictví soukromých subjektů nebo obcí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 závislosti na typu veřejné podpory.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748712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do nových lesnických technologií a  zpracování lesnických výrobků a jejich uvádění na trh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556792"/>
            <a:ext cx="8424167" cy="4968006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indent="0">
              <a:spcBef>
                <a:spcPts val="0"/>
              </a:spcBef>
              <a:buNone/>
            </a:pPr>
            <a:r>
              <a:rPr lang="cs-CZ" sz="2000" kern="1200" dirty="0" smtClean="0">
                <a:latin typeface="Arial" pitchFamily="34" charset="0"/>
                <a:cs typeface="Arial" pitchFamily="34" charset="0"/>
              </a:rPr>
              <a:t>Stávající stav lesnické techniky nesplňuje požadavky moderních technologií a požadavky na těžbu šetrnou k přírodě.  Životaschopnost lesnických podniků je významným faktorem pro udržení zaměstnanosti na venkově, stejně jako  trvale udržitelné hospodaření s přírodními zdroji.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Investice do strojů, technologií a zařízení pro přípravu sadebního materiálu, pořízení strojů a technologií pro hospodaření v lese, výstavba či modernizace  provozu dřevozpracujících provozoven a pořízení technologií ke zpracování zbytkové biomasy.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subjekty hospodařící v lesích, které jsou v majetku soukromých subjektů nebo obcí, školkařské subjekty, malé pilařské podniky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 závislosti na typu veřejné podpory.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doplňkovost podpor s podporami MPO pro pilařské provozovny, míra dotace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Spolupráce  (Podpora vývoje nových produktů, postupů a technologií)</a:t>
            </a:r>
            <a:endParaRPr lang="cs-CZ" sz="2800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6792"/>
            <a:ext cx="8675688" cy="5040014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Odůvodnění opatření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charset="0"/>
                <a:ea typeface="+mn-ea"/>
                <a:cs typeface="+mn-cs"/>
              </a:rPr>
              <a:t>Nezbytnost stimulace inovací, zejména v oblasti nových produktů a nových efektivních postupů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Popis opatření: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cs-CZ" sz="2000" kern="1200" dirty="0" smtClean="0">
                <a:latin typeface="Arial" charset="0"/>
              </a:rPr>
              <a:t>Přímé investiční náklady  na vývoj nových produktů, postupů, procesů a technologií v zemědělství a potravinářství a lesním hospodářství včetně provozních nákladů na spolupráci, studie a propagaci.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Příjemce: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cs-CZ" sz="2000" kern="1200" dirty="0" smtClean="0">
                <a:latin typeface="Arial" charset="0"/>
              </a:rPr>
              <a:t>uskupení minimálně dvou subjektů, kdy minimálně jeden subjekt podniká v odvětví zemědělství, potravinářství nebo lesnictví. Podnikatelské subjekty činné v odvětví zemědělství, potravinářství a lesnictví.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ea typeface="+mn-ea"/>
                <a:cs typeface="+mn-cs"/>
              </a:rPr>
              <a:t>míra dotace bude stanovena v souladu s pravidly veřejné podpory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Převod podniku malých zemědělců </a:t>
            </a:r>
            <a:endParaRPr lang="cs-CZ" sz="48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podpory: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Efektivnější hospodaření na větších výměrách.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Motivační podpora pro převod hospodářství jinému zemědělci.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podnikatel, „aktivní zemědělec“ dle definice  k PP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roční platba ve výši 120 % roční platby, kterou příjemce obdržel v rámci režimu pro malé zemědělce v přímých platbách. 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stanovení  sazby v rámci přímých plateb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Podpora zahájení podnikatelské činnosti pro mladé zemědělce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84784"/>
            <a:ext cx="8229600" cy="5112022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Potřeba generační obměny v zemědělství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 (PO, FO mladší 40 let) –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mikropodnik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nebo malý podnik.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Stimulace zahájení aktivního podnikání mladých zemědělců v zemědělských podnicích prostřednictvím podpory investic nezbytných pro realizaci podnikatelského plánu.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přímá nevratná dotace ve dvou splátkách na plnění podnikatelského plánu na pětileté období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vymezení velikosti vzhledem k podpoře malým zemědělským podnikům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stanovení výše podpory (až 70 tis. EUR).</a:t>
            </a: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B92B05-6442-4023-8650-3497D7E3527B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67544" y="0"/>
            <a:ext cx="8280920" cy="132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306" tIns="32653" rIns="65306" bIns="32653">
            <a:spAutoFit/>
          </a:bodyPr>
          <a:lstStyle/>
          <a:p>
            <a:pPr algn="l">
              <a:buNone/>
              <a:defRPr/>
            </a:pPr>
            <a:endParaRPr lang="cs-CZ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l">
              <a:buNone/>
              <a:defRPr/>
            </a:pPr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Priorita 3 - Podpora organizace potravinového řetězce a řízení rizik v zemědělství</a:t>
            </a:r>
            <a:endParaRPr lang="fr-BE" b="1" dirty="0">
              <a:latin typeface="+mn-lt"/>
              <a:cs typeface="Arial" charset="0"/>
            </a:endParaRPr>
          </a:p>
        </p:txBody>
      </p:sp>
      <p:sp>
        <p:nvSpPr>
          <p:cNvPr id="26628" name="TextBox 19"/>
          <p:cNvSpPr txBox="1">
            <a:spLocks noChangeArrowheads="1"/>
          </p:cNvSpPr>
          <p:nvPr/>
        </p:nvSpPr>
        <p:spPr bwMode="auto">
          <a:xfrm>
            <a:off x="509588" y="2276475"/>
            <a:ext cx="976312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Prioritní</a:t>
            </a:r>
            <a:endParaRPr lang="cs-CZ" sz="1600" b="1" i="1" dirty="0">
              <a:cs typeface="Arial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oblast </a:t>
            </a:r>
            <a:endParaRPr lang="fr-BE" sz="1600" b="1" i="1" dirty="0">
              <a:cs typeface="Arial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571500" y="3929063"/>
            <a:ext cx="1428750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cs-CZ" sz="1600" b="1" i="1" dirty="0" smtClean="0">
                <a:cs typeface="Arial" pitchFamily="34" charset="0"/>
              </a:rPr>
              <a:t>Opatření PRV</a:t>
            </a:r>
            <a:endParaRPr lang="fr-BE" sz="1600" b="1" i="1" dirty="0">
              <a:solidFill>
                <a:srgbClr val="FFC000"/>
              </a:solidFill>
              <a:cs typeface="Arial" pitchFamily="34" charset="0"/>
            </a:endParaRPr>
          </a:p>
        </p:txBody>
      </p:sp>
      <p:sp>
        <p:nvSpPr>
          <p:cNvPr id="26630" name="Text Box 29"/>
          <p:cNvSpPr txBox="1">
            <a:spLocks noChangeArrowheads="1"/>
          </p:cNvSpPr>
          <p:nvPr/>
        </p:nvSpPr>
        <p:spPr bwMode="auto">
          <a:xfrm>
            <a:off x="8532813" y="6618288"/>
            <a:ext cx="204787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defTabSz="652463">
              <a:spcAft>
                <a:spcPts val="713"/>
              </a:spcAft>
            </a:pPr>
            <a:r>
              <a:rPr lang="fr-BE" sz="600">
                <a:cs typeface="Arial" charset="0"/>
              </a:rPr>
              <a:t>…</a:t>
            </a:r>
            <a:endParaRPr lang="en-GB" sz="600">
              <a:cs typeface="Arial" charset="0"/>
            </a:endParaRPr>
          </a:p>
        </p:txBody>
      </p:sp>
      <p:grpSp>
        <p:nvGrpSpPr>
          <p:cNvPr id="3" name="Skupina 14"/>
          <p:cNvGrpSpPr>
            <a:grpSpLocks/>
          </p:cNvGrpSpPr>
          <p:nvPr/>
        </p:nvGrpSpPr>
        <p:grpSpPr bwMode="auto">
          <a:xfrm>
            <a:off x="1835696" y="1844824"/>
            <a:ext cx="5401147" cy="4557713"/>
            <a:chOff x="1835150" y="1844675"/>
            <a:chExt cx="5401147" cy="4557713"/>
          </a:xfrm>
        </p:grpSpPr>
        <p:sp>
          <p:nvSpPr>
            <p:cNvPr id="11274" name="Rectangle 6"/>
            <p:cNvSpPr>
              <a:spLocks noChangeArrowheads="1"/>
            </p:cNvSpPr>
            <p:nvPr/>
          </p:nvSpPr>
          <p:spPr bwMode="auto">
            <a:xfrm>
              <a:off x="1835150" y="1844675"/>
              <a:ext cx="3024882" cy="1069975"/>
            </a:xfrm>
            <a:prstGeom prst="rect">
              <a:avLst/>
            </a:prstGeom>
            <a:ln>
              <a:solidFill>
                <a:schemeClr val="tx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>
                <a:buNone/>
              </a:pPr>
              <a:r>
                <a:rPr lang="cs-CZ" sz="1800" b="1" dirty="0" smtClean="0"/>
                <a:t>lepší začlenění prvovýrobců do potravinového řetězce</a:t>
              </a:r>
              <a:endParaRPr lang="cs-CZ" sz="1800" dirty="0"/>
            </a:p>
          </p:txBody>
        </p:sp>
        <p:sp>
          <p:nvSpPr>
            <p:cNvPr id="11275" name="Rectangle 7"/>
            <p:cNvSpPr>
              <a:spLocks noChangeArrowheads="1"/>
            </p:cNvSpPr>
            <p:nvPr/>
          </p:nvSpPr>
          <p:spPr bwMode="auto">
            <a:xfrm>
              <a:off x="5220073" y="1844675"/>
              <a:ext cx="2016224" cy="1062038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>
                <a:buNone/>
              </a:pPr>
              <a:r>
                <a:rPr lang="cs-CZ" sz="1800" b="1" dirty="0" smtClean="0"/>
                <a:t>podpora řízení rizik</a:t>
              </a:r>
              <a:endParaRPr lang="cs-CZ" sz="1800" dirty="0"/>
            </a:p>
          </p:txBody>
        </p:sp>
        <p:sp>
          <p:nvSpPr>
            <p:cNvPr id="11273" name="Rectangle 3"/>
            <p:cNvSpPr>
              <a:spLocks noChangeArrowheads="1"/>
            </p:cNvSpPr>
            <p:nvPr/>
          </p:nvSpPr>
          <p:spPr bwMode="auto">
            <a:xfrm rot="5400000">
              <a:off x="1466738" y="4733814"/>
              <a:ext cx="2538413" cy="7923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None/>
                <a:defRPr/>
              </a:pPr>
              <a:r>
                <a:rPr lang="cs-CZ" sz="1400" b="1" dirty="0" smtClean="0"/>
                <a:t>Režimy jakosti zemědělských produktů a potravin</a:t>
              </a:r>
              <a:endParaRPr lang="fr-BE" sz="600" b="1" dirty="0">
                <a:cs typeface="Arial" pitchFamily="34" charset="0"/>
              </a:endParaRPr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 rot="5400000">
              <a:off x="2363986" y="4916686"/>
              <a:ext cx="2541588" cy="42981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>
                <a:buFont typeface="Wingdings" pitchFamily="2" charset="2"/>
                <a:buNone/>
                <a:defRPr/>
              </a:pPr>
              <a:r>
                <a:rPr lang="cs-CZ" sz="1400" b="1" dirty="0" smtClean="0"/>
                <a:t>Spolupráce</a:t>
              </a:r>
              <a:endParaRPr lang="fr-BE" sz="1400" b="1" dirty="0"/>
            </a:p>
          </p:txBody>
        </p:sp>
        <p:sp>
          <p:nvSpPr>
            <p:cNvPr id="47" name="Rectangle 4"/>
            <p:cNvSpPr>
              <a:spLocks noChangeArrowheads="1"/>
            </p:cNvSpPr>
            <p:nvPr/>
          </p:nvSpPr>
          <p:spPr bwMode="auto">
            <a:xfrm rot="5400000">
              <a:off x="4966246" y="4474766"/>
              <a:ext cx="2521544" cy="12938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 algn="l">
                <a:buNone/>
              </a:pPr>
              <a:r>
                <a:rPr lang="cs-CZ" sz="1400" b="1" dirty="0" smtClean="0"/>
                <a:t>Preventivní opatření před poškozením potenciálu zemědělské produkce přírodními katastrofami a katastrofickými událostmi</a:t>
              </a:r>
              <a:endParaRPr lang="cs-CZ" sz="1400" dirty="0"/>
            </a:p>
          </p:txBody>
        </p:sp>
      </p:grpSp>
      <p:cxnSp>
        <p:nvCxnSpPr>
          <p:cNvPr id="49" name="Přímá spojovací šipka 48"/>
          <p:cNvCxnSpPr>
            <a:stCxn id="11273" idx="1"/>
            <a:endCxn id="11274" idx="2"/>
          </p:cNvCxnSpPr>
          <p:nvPr/>
        </p:nvCxnSpPr>
        <p:spPr>
          <a:xfrm flipV="1">
            <a:off x="2736491" y="2914799"/>
            <a:ext cx="611646" cy="94615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ovací šipka 52"/>
          <p:cNvCxnSpPr>
            <a:stCxn id="2" idx="1"/>
            <a:endCxn id="11274" idx="2"/>
          </p:cNvCxnSpPr>
          <p:nvPr/>
        </p:nvCxnSpPr>
        <p:spPr>
          <a:xfrm flipH="1" flipV="1">
            <a:off x="3348137" y="2914799"/>
            <a:ext cx="287189" cy="9461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ovací šipka 55"/>
          <p:cNvCxnSpPr>
            <a:stCxn id="47" idx="1"/>
            <a:endCxn id="11275" idx="2"/>
          </p:cNvCxnSpPr>
          <p:nvPr/>
        </p:nvCxnSpPr>
        <p:spPr>
          <a:xfrm flipV="1">
            <a:off x="6227564" y="2906862"/>
            <a:ext cx="1167" cy="954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4"/>
          <p:cNvSpPr>
            <a:spLocks noChangeArrowheads="1"/>
          </p:cNvSpPr>
          <p:nvPr/>
        </p:nvSpPr>
        <p:spPr bwMode="auto">
          <a:xfrm rot="5400000">
            <a:off x="3193194" y="4807806"/>
            <a:ext cx="2541588" cy="6480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Font typeface="Wingdings" pitchFamily="2" charset="2"/>
              <a:buNone/>
              <a:defRPr/>
            </a:pPr>
            <a:r>
              <a:rPr lang="cs-CZ" sz="1400" b="1" dirty="0" smtClean="0"/>
              <a:t>Platby za dobré životní podmínky zvířat</a:t>
            </a:r>
            <a:endParaRPr lang="fr-BE" sz="1400" b="1" dirty="0"/>
          </a:p>
        </p:txBody>
      </p:sp>
      <p:cxnSp>
        <p:nvCxnSpPr>
          <p:cNvPr id="19" name="Přímá spojovací šipka 18"/>
          <p:cNvCxnSpPr>
            <a:endCxn id="11274" idx="2"/>
          </p:cNvCxnSpPr>
          <p:nvPr/>
        </p:nvCxnSpPr>
        <p:spPr>
          <a:xfrm flipH="1" flipV="1">
            <a:off x="3348137" y="2914799"/>
            <a:ext cx="934715" cy="946249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Režimy jakosti zemědělských produktů a potravin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6792"/>
            <a:ext cx="8424167" cy="5301208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Produkce kvalitních a regionálně specifických zemědělských a potravinářských produktů může představovat významný přínos pro hospodářství a sociální stabilitu venkova, a to zlepšením příjmů producentů a vytvářením pracovních příležitostí vyšší kvalifikace.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Zapojení zemědělců v režimu jakosti garantovaného Národní značkou KLASA.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  - malý a střední podnik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roční pobídková platba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výše stanovena na základě fixních nákladů vyplývajících z účasti v podporovaných programech, nejdéle na dobu 5 let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maximální míra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podpory: 3 000 EUR na podnik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návaznost zemědělské Klasy na potravinářskou Klasu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435280" cy="1139825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Strategický rámec pro období 2014-2020</a:t>
            </a:r>
          </a:p>
        </p:txBody>
      </p:sp>
      <p:sp>
        <p:nvSpPr>
          <p:cNvPr id="4099" name="Zástupný symbol pro obsah 12"/>
          <p:cNvSpPr>
            <a:spLocks noGrp="1"/>
          </p:cNvSpPr>
          <p:nvPr>
            <p:ph idx="1"/>
          </p:nvPr>
        </p:nvSpPr>
        <p:spPr>
          <a:xfrm>
            <a:off x="468313" y="1557338"/>
            <a:ext cx="8362950" cy="5113337"/>
          </a:xfrm>
        </p:spPr>
        <p:txBody>
          <a:bodyPr/>
          <a:lstStyle/>
          <a:p>
            <a:pPr algn="just" eaLnBrk="1" hangingPunct="1">
              <a:spcBef>
                <a:spcPts val="1200"/>
              </a:spcBef>
              <a:buSzPct val="100000"/>
              <a:buFont typeface="Wingdings" pitchFamily="2" charset="2"/>
              <a:buNone/>
            </a:pPr>
            <a:r>
              <a:rPr lang="cs-CZ" sz="2400" dirty="0" smtClean="0">
                <a:latin typeface="Arial" charset="0"/>
              </a:rPr>
              <a:t>         </a:t>
            </a:r>
          </a:p>
        </p:txBody>
      </p:sp>
      <p:grpSp>
        <p:nvGrpSpPr>
          <p:cNvPr id="22" name="Skupina 21"/>
          <p:cNvGrpSpPr/>
          <p:nvPr/>
        </p:nvGrpSpPr>
        <p:grpSpPr>
          <a:xfrm>
            <a:off x="2339752" y="1772816"/>
            <a:ext cx="6553423" cy="3888978"/>
            <a:chOff x="2339752" y="2276872"/>
            <a:chExt cx="6553423" cy="3888978"/>
          </a:xfrm>
        </p:grpSpPr>
        <p:sp>
          <p:nvSpPr>
            <p:cNvPr id="7" name="Obdélník 6"/>
            <p:cNvSpPr/>
            <p:nvPr/>
          </p:nvSpPr>
          <p:spPr>
            <a:xfrm>
              <a:off x="3995936" y="2276872"/>
              <a:ext cx="4608513" cy="5048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cs-CZ" sz="2000" b="1" dirty="0">
                  <a:solidFill>
                    <a:schemeClr val="accent4"/>
                  </a:solidFill>
                  <a:latin typeface="Arial" charset="0"/>
                </a:rPr>
                <a:t>Strategie Evropa 2020 (EU 2020)</a:t>
              </a:r>
            </a:p>
          </p:txBody>
        </p:sp>
        <p:sp>
          <p:nvSpPr>
            <p:cNvPr id="8" name="Obdélník 7"/>
            <p:cNvSpPr/>
            <p:nvPr/>
          </p:nvSpPr>
          <p:spPr>
            <a:xfrm>
              <a:off x="3707904" y="3068960"/>
              <a:ext cx="5185271" cy="79248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cs-CZ" b="1" dirty="0">
                  <a:solidFill>
                    <a:schemeClr val="accent4"/>
                  </a:solidFill>
                  <a:latin typeface="Arial" charset="0"/>
                </a:rPr>
                <a:t>Společný strategický rámec (SSR</a:t>
              </a:r>
              <a:r>
                <a:rPr lang="cs-CZ" b="1" dirty="0" smtClean="0">
                  <a:solidFill>
                    <a:schemeClr val="accent4"/>
                  </a:solidFill>
                  <a:latin typeface="Arial" charset="0"/>
                </a:rPr>
                <a:t>)</a:t>
              </a:r>
              <a:endParaRPr lang="cs-CZ" b="1" dirty="0">
                <a:solidFill>
                  <a:schemeClr val="accent4"/>
                </a:solidFill>
                <a:latin typeface="Arial" charset="0"/>
              </a:endParaRPr>
            </a:p>
          </p:txBody>
        </p:sp>
        <p:sp>
          <p:nvSpPr>
            <p:cNvPr id="12" name="Šipka dolů 11"/>
            <p:cNvSpPr/>
            <p:nvPr/>
          </p:nvSpPr>
          <p:spPr>
            <a:xfrm>
              <a:off x="6228184" y="2780928"/>
              <a:ext cx="288925" cy="28733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dirty="0"/>
            </a:p>
          </p:txBody>
        </p:sp>
        <p:sp>
          <p:nvSpPr>
            <p:cNvPr id="13" name="Obdélník 12"/>
            <p:cNvSpPr/>
            <p:nvPr/>
          </p:nvSpPr>
          <p:spPr>
            <a:xfrm>
              <a:off x="3707904" y="4149079"/>
              <a:ext cx="5184575" cy="86424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cs-CZ" b="1" dirty="0" smtClean="0">
                  <a:solidFill>
                    <a:schemeClr val="accent4"/>
                  </a:solidFill>
                  <a:latin typeface="Arial" charset="0"/>
                </a:rPr>
                <a:t>Dohoda o partnerství</a:t>
              </a:r>
              <a:endParaRPr lang="cs-CZ" b="1" dirty="0">
                <a:solidFill>
                  <a:schemeClr val="accent4"/>
                </a:solidFill>
                <a:latin typeface="Arial" charset="0"/>
              </a:endParaRPr>
            </a:p>
          </p:txBody>
        </p:sp>
        <p:sp>
          <p:nvSpPr>
            <p:cNvPr id="14" name="Šipka dolů 13"/>
            <p:cNvSpPr/>
            <p:nvPr/>
          </p:nvSpPr>
          <p:spPr>
            <a:xfrm>
              <a:off x="6228184" y="3861048"/>
              <a:ext cx="288925" cy="28892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" name="Obdélník 14"/>
            <p:cNvSpPr/>
            <p:nvPr/>
          </p:nvSpPr>
          <p:spPr>
            <a:xfrm>
              <a:off x="2339752" y="5300663"/>
              <a:ext cx="2880320" cy="8651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cs-CZ" b="1" dirty="0" smtClean="0">
                  <a:solidFill>
                    <a:schemeClr val="accent4"/>
                  </a:solidFill>
                  <a:latin typeface="Arial" charset="0"/>
                </a:rPr>
                <a:t>Program rozvoje venkova </a:t>
              </a:r>
              <a:r>
                <a:rPr lang="cs-CZ" sz="1800" b="1" dirty="0" smtClean="0">
                  <a:solidFill>
                    <a:schemeClr val="accent4"/>
                  </a:solidFill>
                  <a:latin typeface="Arial" charset="0"/>
                </a:rPr>
                <a:t>(EZFRV)</a:t>
              </a:r>
              <a:endParaRPr lang="cs-CZ" sz="1800" b="1" dirty="0">
                <a:solidFill>
                  <a:schemeClr val="accent4"/>
                </a:solidFill>
                <a:latin typeface="Arial" charset="0"/>
              </a:endParaRPr>
            </a:p>
          </p:txBody>
        </p:sp>
        <p:sp>
          <p:nvSpPr>
            <p:cNvPr id="16" name="Obdélník 15"/>
            <p:cNvSpPr/>
            <p:nvPr/>
          </p:nvSpPr>
          <p:spPr>
            <a:xfrm>
              <a:off x="5652120" y="5300663"/>
              <a:ext cx="3241055" cy="8651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Wingdings" pitchFamily="2" charset="2"/>
                <a:buNone/>
                <a:defRPr/>
              </a:pPr>
              <a:r>
                <a:rPr lang="cs-CZ" b="1" dirty="0"/>
                <a:t> </a:t>
              </a:r>
              <a:r>
                <a:rPr lang="cs-CZ" b="1" dirty="0" smtClean="0">
                  <a:solidFill>
                    <a:schemeClr val="accent4"/>
                  </a:solidFill>
                  <a:latin typeface="Arial" charset="0"/>
                </a:rPr>
                <a:t>Operační programy</a:t>
              </a:r>
              <a:endParaRPr lang="cs-CZ" b="1" dirty="0">
                <a:solidFill>
                  <a:schemeClr val="accent4"/>
                </a:solidFill>
                <a:latin typeface="Arial" charset="0"/>
              </a:endParaRPr>
            </a:p>
            <a:p>
              <a:pPr algn="ctr">
                <a:buFont typeface="Wingdings" pitchFamily="2" charset="2"/>
                <a:buNone/>
                <a:defRPr/>
              </a:pPr>
              <a:r>
                <a:rPr lang="cs-CZ" sz="1800" b="1" i="1" dirty="0" smtClean="0">
                  <a:solidFill>
                    <a:schemeClr val="accent4"/>
                  </a:solidFill>
                  <a:latin typeface="Arial" charset="0"/>
                </a:rPr>
                <a:t>(</a:t>
              </a:r>
              <a:r>
                <a:rPr lang="en-US" sz="1800" b="1" i="1" dirty="0" smtClean="0">
                  <a:solidFill>
                    <a:schemeClr val="accent4"/>
                  </a:solidFill>
                  <a:latin typeface="Arial" charset="0"/>
                </a:rPr>
                <a:t>E</a:t>
              </a:r>
              <a:r>
                <a:rPr lang="cs-CZ" sz="1800" b="1" i="1" dirty="0">
                  <a:solidFill>
                    <a:schemeClr val="accent4"/>
                  </a:solidFill>
                  <a:latin typeface="Arial" charset="0"/>
                </a:rPr>
                <a:t>FRR</a:t>
              </a:r>
              <a:r>
                <a:rPr lang="en-US" sz="1800" b="1" i="1" dirty="0">
                  <a:solidFill>
                    <a:schemeClr val="accent4"/>
                  </a:solidFill>
                  <a:latin typeface="Arial" charset="0"/>
                </a:rPr>
                <a:t>, ESF, </a:t>
              </a:r>
              <a:r>
                <a:rPr lang="cs-CZ" sz="1800" b="1" i="1" dirty="0">
                  <a:solidFill>
                    <a:schemeClr val="accent4"/>
                  </a:solidFill>
                  <a:latin typeface="Arial" charset="0"/>
                </a:rPr>
                <a:t>KF a </a:t>
              </a:r>
              <a:r>
                <a:rPr lang="cs-CZ" sz="1800" b="1" i="1" dirty="0" smtClean="0">
                  <a:solidFill>
                    <a:schemeClr val="accent4"/>
                  </a:solidFill>
                  <a:latin typeface="Arial" charset="0"/>
                </a:rPr>
                <a:t>ENRF)</a:t>
              </a:r>
              <a:endParaRPr lang="cs-CZ" sz="1800" b="1" dirty="0"/>
            </a:p>
          </p:txBody>
        </p:sp>
        <p:sp>
          <p:nvSpPr>
            <p:cNvPr id="17" name="Šipka dolů 16"/>
            <p:cNvSpPr/>
            <p:nvPr/>
          </p:nvSpPr>
          <p:spPr>
            <a:xfrm>
              <a:off x="4427984" y="5013176"/>
              <a:ext cx="287337" cy="28733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" name="Šipka dolů 17"/>
            <p:cNvSpPr/>
            <p:nvPr/>
          </p:nvSpPr>
          <p:spPr>
            <a:xfrm>
              <a:off x="7596336" y="5013176"/>
              <a:ext cx="287338" cy="28733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</p:grpSp>
      <p:sp>
        <p:nvSpPr>
          <p:cNvPr id="20" name="TextovéPole 19"/>
          <p:cNvSpPr txBox="1"/>
          <p:nvPr/>
        </p:nvSpPr>
        <p:spPr>
          <a:xfrm>
            <a:off x="395536" y="4797152"/>
            <a:ext cx="1438038" cy="864096"/>
          </a:xfrm>
          <a:prstGeom prst="rect">
            <a:avLst/>
          </a:prstGeom>
          <a:solidFill>
            <a:schemeClr val="accent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b="1" dirty="0" smtClean="0">
                <a:solidFill>
                  <a:schemeClr val="accent4"/>
                </a:solidFill>
              </a:rPr>
              <a:t>Přímé platby </a:t>
            </a:r>
          </a:p>
        </p:txBody>
      </p:sp>
      <p:sp>
        <p:nvSpPr>
          <p:cNvPr id="21" name="TextovéPole 20"/>
          <p:cNvSpPr txBox="1"/>
          <p:nvPr/>
        </p:nvSpPr>
        <p:spPr>
          <a:xfrm>
            <a:off x="467544" y="2564904"/>
            <a:ext cx="2016224" cy="1015663"/>
          </a:xfrm>
          <a:prstGeom prst="rect">
            <a:avLst/>
          </a:prstGeom>
          <a:solidFill>
            <a:schemeClr val="accent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b="1" dirty="0" smtClean="0"/>
              <a:t>Společná zemědělská politika</a:t>
            </a:r>
            <a:endParaRPr lang="cs-CZ" sz="2000" b="1" dirty="0"/>
          </a:p>
        </p:txBody>
      </p:sp>
      <p:sp>
        <p:nvSpPr>
          <p:cNvPr id="24" name="TextovéPole 23"/>
          <p:cNvSpPr txBox="1"/>
          <p:nvPr/>
        </p:nvSpPr>
        <p:spPr>
          <a:xfrm>
            <a:off x="2339752" y="5805264"/>
            <a:ext cx="655272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1800" b="1" i="1" dirty="0" smtClean="0"/>
              <a:t>Možnost</a:t>
            </a:r>
            <a:r>
              <a:rPr lang="cs-CZ" sz="1800" b="1" dirty="0" smtClean="0"/>
              <a:t> </a:t>
            </a:r>
            <a:r>
              <a:rPr lang="cs-CZ" sz="1800" b="1" i="1" dirty="0" smtClean="0"/>
              <a:t>průřezového využití </a:t>
            </a:r>
            <a:r>
              <a:rPr lang="cs-CZ" sz="1800" b="1" i="1" dirty="0" err="1" smtClean="0"/>
              <a:t>komunitně</a:t>
            </a:r>
            <a:r>
              <a:rPr lang="cs-CZ" sz="1800" b="1" i="1" dirty="0" smtClean="0"/>
              <a:t> vedeného místního rozvoje formou metody Leader</a:t>
            </a:r>
            <a:endParaRPr lang="cs-CZ" sz="1800" b="1" dirty="0"/>
          </a:p>
        </p:txBody>
      </p:sp>
      <p:cxnSp>
        <p:nvCxnSpPr>
          <p:cNvPr id="26" name="Přímá spojovací šipka 25"/>
          <p:cNvCxnSpPr>
            <a:stCxn id="20" idx="0"/>
          </p:cNvCxnSpPr>
          <p:nvPr/>
        </p:nvCxnSpPr>
        <p:spPr>
          <a:xfrm flipV="1">
            <a:off x="1114555" y="3573016"/>
            <a:ext cx="1061" cy="1224136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H="1" flipV="1">
            <a:off x="1979712" y="3573018"/>
            <a:ext cx="936104" cy="122413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Tvar 33"/>
          <p:cNvCxnSpPr>
            <a:stCxn id="21" idx="0"/>
            <a:endCxn id="7" idx="1"/>
          </p:cNvCxnSpPr>
          <p:nvPr/>
        </p:nvCxnSpPr>
        <p:spPr>
          <a:xfrm rot="5400000" flipH="1" flipV="1">
            <a:off x="2465959" y="1034927"/>
            <a:ext cx="539675" cy="2520280"/>
          </a:xfrm>
          <a:prstGeom prst="curvedConnector2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Spolupráce (Podpora horizontální a vertikální spolupráce)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7" cy="5040014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Potenciál krátkých dodavatelských řetězců (KDŘ) je blokován. Náklady na propagaci i distribuci jsou pro jednotlivé podnikatele vysoké. Mezi menšími subjekty je nízká úroveň spolupráce, což snižuje efektivitu výroby.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Podpora spolupráce mezi různými subjekty s cílem podpory KDŘ a místních trhů včetně podpory propagace v místním kontextu, organizace společných pracovních procesů, sdílení zařízení a zdrojů, společný přístup k projektům v oblasti využití OZE apod.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podnikatelské subjekty v odvětví zemědělství, potravinářství a lesnictví, NNO zastupující tyto subjekty,obce a jejich svazky, </a:t>
            </a:r>
            <a:r>
              <a:rPr lang="cs-CZ" sz="2000" dirty="0" err="1" smtClean="0">
                <a:latin typeface="Arial" pitchFamily="34" charset="0"/>
                <a:cs typeface="Arial" pitchFamily="34" charset="0"/>
              </a:rPr>
              <a:t>službové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subjekty. </a:t>
            </a:r>
            <a:endParaRPr lang="cs-CZ" sz="2000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 souladu s pravidly veřejné podpory</a:t>
            </a:r>
            <a:r>
              <a:rPr lang="cs-CZ" i="1" kern="1200" dirty="0" smtClean="0">
                <a:latin typeface="Arial" pitchFamily="34" charset="0"/>
                <a:cs typeface="Arial" pitchFamily="34" charset="0"/>
              </a:rPr>
              <a:t>. 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míra dotace</a:t>
            </a:r>
          </a:p>
          <a:p>
            <a:pPr>
              <a:lnSpc>
                <a:spcPct val="90000"/>
              </a:lnSpc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Platby za dobré životní podmínky zvířat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Kompenzační platba zemědělcům, kteří se zaváží k  ročnímu závazku poskytovat dobré životní podmínky pro zvířata jdoucí nad rámec povinných standardů. Závazek lze každoročně obnovovat.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 </a:t>
            </a:r>
            <a:r>
              <a:rPr lang="cs-CZ" kern="1200" dirty="0" smtClean="0">
                <a:latin typeface="Arial" pitchFamily="34" charset="0"/>
                <a:cs typeface="Arial" pitchFamily="34" charset="0"/>
              </a:rPr>
              <a:t>zemědělský podnikatel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podpora  formou jednorázové platby - sazby na dobytčí jednotku (max. 500 EUR /DJ).  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podmínky opatření včetně stanovení výše sazby.</a:t>
            </a: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497192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dirty="0" smtClean="0"/>
              <a:t/>
            </a:r>
            <a:br>
              <a:rPr lang="cs-CZ" sz="2800" dirty="0" smtClean="0"/>
            </a:b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Preventivní opatření před poškozením potenciálu zemědělské produkce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352159" cy="5112022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Nárůst intenzity erozních jevů a extrémních srážkových úhrnů vyvolávajících povodňové stavy. V důsledku těchto jevů akceleruje degradace půdy a znečištění vod a dochází k rozsáhlým škodám na půdním fondu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Budování preventivních opatření sloužících k ochraně před dopady pravděpodobných přírodních katastrof. Preventivní opatření -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průlehy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meze, větrolamy, retenční nádrže apod.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podnikatel, obec.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přímá nevratná dotace s maximální mírou podpory 80% způsobilých výdajů.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kompletní překryv opatření s podporami MŽP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B92B05-6442-4023-8650-3497D7E3527B}" type="slidenum">
              <a:rPr lang="en-GB" smtClean="0"/>
              <a:pPr/>
              <a:t>43</a:t>
            </a:fld>
            <a:endParaRPr lang="en-GB" smtClean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67544" y="476672"/>
            <a:ext cx="8676456" cy="804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306" tIns="32653" rIns="65306" bIns="32653">
            <a:spAutoFit/>
          </a:bodyPr>
          <a:lstStyle/>
          <a:p>
            <a:pPr algn="l">
              <a:buNone/>
              <a:defRPr/>
            </a:pPr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Priorita 5 - Podpora účinného využívání zdrojů a podpora přechodu na nízkouhlíkovou ekonomiku</a:t>
            </a:r>
            <a:endParaRPr lang="fr-BE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6628" name="TextBox 19"/>
          <p:cNvSpPr txBox="1">
            <a:spLocks noChangeArrowheads="1"/>
          </p:cNvSpPr>
          <p:nvPr/>
        </p:nvSpPr>
        <p:spPr bwMode="auto">
          <a:xfrm>
            <a:off x="509588" y="2276475"/>
            <a:ext cx="976312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Prioritní</a:t>
            </a:r>
            <a:endParaRPr lang="cs-CZ" sz="1600" b="1" i="1" dirty="0">
              <a:cs typeface="Arial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oblast </a:t>
            </a:r>
            <a:endParaRPr lang="fr-BE" sz="1600" b="1" i="1" dirty="0">
              <a:cs typeface="Arial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571500" y="3929063"/>
            <a:ext cx="1428750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cs-CZ" sz="1600" b="1" i="1" dirty="0" smtClean="0">
                <a:cs typeface="Arial" pitchFamily="34" charset="0"/>
              </a:rPr>
              <a:t>Opatření PRV</a:t>
            </a:r>
            <a:endParaRPr lang="fr-BE" sz="1600" b="1" i="1" dirty="0">
              <a:solidFill>
                <a:srgbClr val="FFC000"/>
              </a:solidFill>
              <a:cs typeface="Arial" pitchFamily="34" charset="0"/>
            </a:endParaRPr>
          </a:p>
        </p:txBody>
      </p:sp>
      <p:sp>
        <p:nvSpPr>
          <p:cNvPr id="26630" name="Text Box 29"/>
          <p:cNvSpPr txBox="1">
            <a:spLocks noChangeArrowheads="1"/>
          </p:cNvSpPr>
          <p:nvPr/>
        </p:nvSpPr>
        <p:spPr bwMode="auto">
          <a:xfrm>
            <a:off x="8532813" y="6618288"/>
            <a:ext cx="204787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defTabSz="652463">
              <a:spcAft>
                <a:spcPts val="713"/>
              </a:spcAft>
            </a:pPr>
            <a:r>
              <a:rPr lang="fr-BE" sz="600">
                <a:cs typeface="Arial" charset="0"/>
              </a:rPr>
              <a:t>…</a:t>
            </a:r>
            <a:endParaRPr lang="en-GB" sz="600">
              <a:cs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1547664" y="1772816"/>
            <a:ext cx="1224136" cy="1368152"/>
          </a:xfrm>
          <a:prstGeom prst="rect">
            <a:avLst/>
          </a:prstGeom>
          <a:noFill/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>
              <a:buNone/>
            </a:pPr>
            <a:r>
              <a:rPr lang="cs-CZ" sz="1200" b="1" dirty="0" smtClean="0"/>
              <a:t>efektivnější používání vody v zemědělství</a:t>
            </a:r>
            <a:endParaRPr lang="cs-CZ" sz="1200" b="1" dirty="0"/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2843808" y="1772816"/>
            <a:ext cx="1224136" cy="136815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>
              <a:buNone/>
            </a:pPr>
            <a:r>
              <a:rPr lang="cs-CZ" sz="1200" b="1" dirty="0" smtClean="0"/>
              <a:t>efektivnější využívání energie v zemědělství a při zpracování potravin</a:t>
            </a: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211960" y="1772816"/>
            <a:ext cx="1368152" cy="136815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  <a:defRPr/>
            </a:pPr>
            <a:r>
              <a:rPr lang="cs-CZ" sz="1200" b="1" dirty="0" smtClean="0"/>
              <a:t>usnadnění dodávek a využívání energie z obnovitelných zdrojů</a:t>
            </a:r>
            <a:endParaRPr lang="fr-BE" sz="1200" b="1" dirty="0"/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5724128" y="1772816"/>
            <a:ext cx="1224136" cy="136815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  <a:defRPr/>
            </a:pPr>
            <a:r>
              <a:rPr lang="cs-CZ" sz="1200" b="1" dirty="0" smtClean="0"/>
              <a:t>snižování emisí oxidu dusného a metanu ze zemědělství</a:t>
            </a:r>
            <a:endParaRPr lang="fr-BE" sz="1200" b="1" dirty="0"/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7092280" y="1772816"/>
            <a:ext cx="1584176" cy="1296144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buNone/>
              <a:defRPr/>
            </a:pPr>
            <a:r>
              <a:rPr lang="cs-CZ" sz="1200" b="1" dirty="0" smtClean="0"/>
              <a:t>podpora pohlcování uhlíku v zemědělství a lesnictví</a:t>
            </a:r>
            <a:endParaRPr lang="fr-BE" sz="1200" b="1" dirty="0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 rot="5400000">
            <a:off x="1007603" y="4761149"/>
            <a:ext cx="273630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Investice do hmotného majetku</a:t>
            </a:r>
            <a:endParaRPr lang="fr-BE" sz="1400" b="1" dirty="0">
              <a:cs typeface="Arial" pitchFamily="34" charset="0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 rot="5400000">
            <a:off x="2231739" y="4761149"/>
            <a:ext cx="273630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Investice do nezemědělských činností</a:t>
            </a:r>
            <a:endParaRPr lang="fr-BE" sz="1400" b="1" dirty="0">
              <a:cs typeface="Arial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 rot="5400000">
            <a:off x="3383867" y="4761149"/>
            <a:ext cx="273630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Spolupráce</a:t>
            </a:r>
            <a:endParaRPr lang="fr-BE" sz="1400" b="1" dirty="0">
              <a:cs typeface="Arial" pitchFamily="34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 rot="5400000">
            <a:off x="5652119" y="4797156"/>
            <a:ext cx="2736305" cy="4320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Zalesňování zemědělské půdy</a:t>
            </a:r>
            <a:endParaRPr lang="fr-BE" sz="1400" b="1" dirty="0">
              <a:cs typeface="Arial" pitchFamily="34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 rot="5400000">
            <a:off x="6336195" y="4761149"/>
            <a:ext cx="273630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err="1" smtClean="0"/>
              <a:t>Agroenvironmentální</a:t>
            </a:r>
            <a:r>
              <a:rPr lang="cs-CZ" sz="1400" b="1" dirty="0" smtClean="0"/>
              <a:t> klimatické operace</a:t>
            </a:r>
            <a:endParaRPr lang="fr-BE" sz="600" b="1" dirty="0">
              <a:cs typeface="Arial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 rot="5400000">
            <a:off x="6984267" y="4761149"/>
            <a:ext cx="273630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Zavádění </a:t>
            </a:r>
            <a:r>
              <a:rPr lang="cs-CZ" sz="1400" b="1" smtClean="0"/>
              <a:t>zemědlsko</a:t>
            </a:r>
            <a:r>
              <a:rPr lang="cs-CZ" sz="1400" b="1" dirty="0" smtClean="0"/>
              <a:t>-lesnických systémů</a:t>
            </a:r>
            <a:endParaRPr lang="fr-BE" sz="1400" b="1" dirty="0">
              <a:cs typeface="Arial" pitchFamily="34" charset="0"/>
            </a:endParaRPr>
          </a:p>
        </p:txBody>
      </p:sp>
      <p:cxnSp>
        <p:nvCxnSpPr>
          <p:cNvPr id="29" name="Přímá spojovací šipka 28"/>
          <p:cNvCxnSpPr>
            <a:stCxn id="22" idx="1"/>
            <a:endCxn id="39" idx="2"/>
          </p:cNvCxnSpPr>
          <p:nvPr/>
        </p:nvCxnSpPr>
        <p:spPr>
          <a:xfrm flipV="1">
            <a:off x="7020272" y="3068960"/>
            <a:ext cx="864096" cy="5760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šipka 32"/>
          <p:cNvCxnSpPr>
            <a:stCxn id="25" idx="1"/>
            <a:endCxn id="39" idx="2"/>
          </p:cNvCxnSpPr>
          <p:nvPr/>
        </p:nvCxnSpPr>
        <p:spPr>
          <a:xfrm flipH="1" flipV="1">
            <a:off x="7884368" y="3068960"/>
            <a:ext cx="468052" cy="5760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ovací šipka 36"/>
          <p:cNvCxnSpPr>
            <a:stCxn id="23" idx="1"/>
            <a:endCxn id="39" idx="2"/>
          </p:cNvCxnSpPr>
          <p:nvPr/>
        </p:nvCxnSpPr>
        <p:spPr>
          <a:xfrm flipV="1">
            <a:off x="7704348" y="3068960"/>
            <a:ext cx="180020" cy="57606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ovací šipka 43"/>
          <p:cNvCxnSpPr>
            <a:stCxn id="21" idx="1"/>
            <a:endCxn id="36" idx="2"/>
          </p:cNvCxnSpPr>
          <p:nvPr/>
        </p:nvCxnSpPr>
        <p:spPr>
          <a:xfrm flipV="1">
            <a:off x="4752020" y="3140968"/>
            <a:ext cx="144016" cy="50405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ovací šipka 45"/>
          <p:cNvCxnSpPr>
            <a:stCxn id="20" idx="1"/>
            <a:endCxn id="36" idx="2"/>
          </p:cNvCxnSpPr>
          <p:nvPr/>
        </p:nvCxnSpPr>
        <p:spPr>
          <a:xfrm flipV="1">
            <a:off x="3599892" y="3140968"/>
            <a:ext cx="1296144" cy="5040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ovací šipka 47"/>
          <p:cNvCxnSpPr>
            <a:stCxn id="19" idx="1"/>
          </p:cNvCxnSpPr>
          <p:nvPr/>
        </p:nvCxnSpPr>
        <p:spPr>
          <a:xfrm flipH="1" flipV="1">
            <a:off x="2339752" y="3140968"/>
            <a:ext cx="36004" cy="50405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ovací šipka 49"/>
          <p:cNvCxnSpPr>
            <a:stCxn id="19" idx="1"/>
            <a:endCxn id="35" idx="2"/>
          </p:cNvCxnSpPr>
          <p:nvPr/>
        </p:nvCxnSpPr>
        <p:spPr>
          <a:xfrm flipV="1">
            <a:off x="2375756" y="3140968"/>
            <a:ext cx="1080120" cy="50405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ovací šipka 51"/>
          <p:cNvCxnSpPr>
            <a:stCxn id="19" idx="1"/>
            <a:endCxn id="36" idx="2"/>
          </p:cNvCxnSpPr>
          <p:nvPr/>
        </p:nvCxnSpPr>
        <p:spPr>
          <a:xfrm flipV="1">
            <a:off x="2375756" y="3140968"/>
            <a:ext cx="2520280" cy="50405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ovací šipka 53"/>
          <p:cNvCxnSpPr>
            <a:stCxn id="19" idx="1"/>
            <a:endCxn id="38" idx="2"/>
          </p:cNvCxnSpPr>
          <p:nvPr/>
        </p:nvCxnSpPr>
        <p:spPr>
          <a:xfrm flipV="1">
            <a:off x="2375756" y="3140968"/>
            <a:ext cx="3960440" cy="504057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32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Zalesňování zemědělské půdy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2" y="1557338"/>
            <a:ext cx="8424168" cy="5040013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Posílení sekvestrace uhlíku, udržení či zvýšení biodiverzity, zvýšení retence vody v krajině, vyšší využití potenciálu méně produkčních zemědělských půd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Zalesnění zemědělské půdy k posílení sekvestrace uhlíku</a:t>
            </a:r>
          </a:p>
          <a:p>
            <a:pPr marL="0" lvl="2" indent="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Cílenost na vhodná území (nevhodné podmínky pro zemědělskou produkci)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veřejní a soukromí vlastníci a nájemci půdy a jejich sdružení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max. 100 % ze způsobilých výdajů</a:t>
            </a:r>
          </a:p>
          <a:p>
            <a:pPr marL="342900" lvl="2" indent="-342900">
              <a:lnSpc>
                <a:spcPct val="90000"/>
              </a:lnSpc>
              <a:spcBef>
                <a:spcPts val="120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stanovení výše sazby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možný překryv s krajskou podporou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748712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Zavádění zemědělsko-lesnických systémů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895998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Minimalizace erozních vlivů, udržení či zvýšení biodiverzity, zvýšení retence vody v krajině a zlepšení malého vodního cyklu.</a:t>
            </a:r>
            <a:endParaRPr lang="cs-CZ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soukromí vlastníci a nájemci půdy, obce a jejich sdružení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Pokrytí nákladů na založení zemědělsko-lesnických systémů na zemědělské půdě 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Pokrytí nákladů na péči o tento založený systém po dobu nejvýše 5 let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80 % nákladů na založení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konkrétní nastavení podmínek managementu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stanovení výše sazby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nastavení rozsahu opatření</a:t>
            </a:r>
          </a:p>
          <a:p>
            <a:pPr marL="342900" lvl="2" indent="-342900">
              <a:lnSpc>
                <a:spcPct val="90000"/>
              </a:lnSpc>
              <a:spcBef>
                <a:spcPts val="0"/>
              </a:spcBef>
              <a:buClr>
                <a:schemeClr val="bg2"/>
              </a:buClr>
              <a:buSzPct val="75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možné překryvy (OP ŽP, v rámci PRV, KPÚ)</a:t>
            </a:r>
          </a:p>
          <a:p>
            <a:pPr marL="342900" lvl="2" indent="-342900">
              <a:lnSpc>
                <a:spcPct val="90000"/>
              </a:lnSpc>
              <a:buClr>
                <a:schemeClr val="bg2"/>
              </a:buClr>
              <a:buSzPct val="75000"/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číslo snímk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B92B05-6442-4023-8650-3497D7E3527B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67544" y="-243408"/>
            <a:ext cx="8676456" cy="169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306" tIns="32653" rIns="65306" bIns="32653">
            <a:spAutoFit/>
          </a:bodyPr>
          <a:lstStyle/>
          <a:p>
            <a:pPr algn="l">
              <a:buNone/>
              <a:defRPr/>
            </a:pPr>
            <a:endParaRPr lang="cs-CZ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  <a:p>
            <a:pPr algn="l">
              <a:buNone/>
              <a:defRPr/>
            </a:pPr>
            <a:r>
              <a:rPr lang="cs-CZ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Priorita 6 - Podpora sociálního začlenění, snižování chudoby a hospodářský rozvoj ve venkovských oblastech</a:t>
            </a:r>
            <a:endParaRPr lang="fr-BE" b="1" dirty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6628" name="TextBox 19"/>
          <p:cNvSpPr txBox="1">
            <a:spLocks noChangeArrowheads="1"/>
          </p:cNvSpPr>
          <p:nvPr/>
        </p:nvSpPr>
        <p:spPr bwMode="auto">
          <a:xfrm>
            <a:off x="509588" y="2276475"/>
            <a:ext cx="976312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Prioritní</a:t>
            </a:r>
            <a:endParaRPr lang="cs-CZ" sz="1600" b="1" i="1" dirty="0">
              <a:cs typeface="Arial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cs-CZ" sz="1600" b="1" i="1" dirty="0" smtClean="0">
                <a:cs typeface="Arial" charset="0"/>
              </a:rPr>
              <a:t>oblast </a:t>
            </a:r>
            <a:endParaRPr lang="fr-BE" sz="1600" b="1" i="1" dirty="0">
              <a:cs typeface="Arial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571500" y="3929063"/>
            <a:ext cx="1428750" cy="5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306" tIns="32653" rIns="65306" bIns="32653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cs-CZ" sz="1600" b="1" i="1" dirty="0" smtClean="0">
                <a:cs typeface="Arial" pitchFamily="34" charset="0"/>
              </a:rPr>
              <a:t>Opatření PRV</a:t>
            </a:r>
            <a:endParaRPr lang="fr-BE" sz="1600" b="1" i="1" dirty="0">
              <a:solidFill>
                <a:srgbClr val="FFC000"/>
              </a:solidFill>
              <a:cs typeface="Arial" pitchFamily="34" charset="0"/>
            </a:endParaRPr>
          </a:p>
        </p:txBody>
      </p:sp>
      <p:sp>
        <p:nvSpPr>
          <p:cNvPr id="26630" name="Text Box 29"/>
          <p:cNvSpPr txBox="1">
            <a:spLocks noChangeArrowheads="1"/>
          </p:cNvSpPr>
          <p:nvPr/>
        </p:nvSpPr>
        <p:spPr bwMode="auto">
          <a:xfrm>
            <a:off x="8532813" y="6618288"/>
            <a:ext cx="204787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65306" tIns="32653" rIns="65306" bIns="32653">
            <a:spAutoFit/>
          </a:bodyPr>
          <a:lstStyle/>
          <a:p>
            <a:pPr defTabSz="652463">
              <a:spcAft>
                <a:spcPts val="713"/>
              </a:spcAft>
            </a:pPr>
            <a:r>
              <a:rPr lang="fr-BE" sz="600">
                <a:cs typeface="Arial" charset="0"/>
              </a:rPr>
              <a:t>…</a:t>
            </a:r>
            <a:endParaRPr lang="en-GB" sz="600">
              <a:cs typeface="Arial" charset="0"/>
            </a:endParaRPr>
          </a:p>
        </p:txBody>
      </p:sp>
      <p:grpSp>
        <p:nvGrpSpPr>
          <p:cNvPr id="16" name="Skupina 8"/>
          <p:cNvGrpSpPr>
            <a:grpSpLocks/>
          </p:cNvGrpSpPr>
          <p:nvPr/>
        </p:nvGrpSpPr>
        <p:grpSpPr bwMode="auto">
          <a:xfrm>
            <a:off x="1979712" y="1700808"/>
            <a:ext cx="5688732" cy="4320581"/>
            <a:chOff x="1835249" y="1916584"/>
            <a:chExt cx="5687863" cy="4320582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1835249" y="1916584"/>
              <a:ext cx="2951877" cy="1368425"/>
            </a:xfrm>
            <a:prstGeom prst="rect">
              <a:avLst/>
            </a:prstGeom>
            <a:ln>
              <a:solidFill>
                <a:schemeClr val="tx2">
                  <a:lumMod val="5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 algn="ctr">
                <a:buNone/>
                <a:defRPr/>
              </a:pPr>
              <a:r>
                <a:rPr lang="cs-CZ" sz="1600" b="1" dirty="0" smtClean="0"/>
                <a:t>usnadnění diverzifikace, zakládání nových malých podniků a vytváření pracovních míst</a:t>
              </a:r>
              <a:endParaRPr lang="fr-BE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147111" y="1988592"/>
              <a:ext cx="2376001" cy="1062038"/>
            </a:xfrm>
            <a:prstGeom prst="rect">
              <a:avLst/>
            </a:prstGeom>
            <a:ln>
              <a:solidFill>
                <a:schemeClr val="tx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5306" tIns="32653" rIns="65306" bIns="32653" anchor="ctr"/>
            <a:lstStyle/>
            <a:p>
              <a:pPr algn="ctr">
                <a:buNone/>
                <a:defRPr/>
              </a:pPr>
              <a:r>
                <a:rPr lang="cs-CZ" sz="1600" b="1" dirty="0" smtClean="0"/>
                <a:t>podpora místního rozvoje ve venkovských oblastech</a:t>
              </a:r>
              <a:endParaRPr lang="fr-BE" sz="1600" b="1" dirty="0"/>
            </a:p>
          </p:txBody>
        </p:sp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 rot="5400000">
              <a:off x="935418" y="4616594"/>
              <a:ext cx="2663826" cy="5761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>
                <a:buNone/>
                <a:defRPr/>
              </a:pPr>
              <a:r>
                <a:rPr lang="cs-CZ" sz="1400" b="1" dirty="0" smtClean="0"/>
                <a:t>Investice do nezemědělských činností</a:t>
              </a:r>
              <a:endParaRPr lang="fr-BE" sz="600" b="1" dirty="0">
                <a:cs typeface="Arial" pitchFamily="34" charset="0"/>
              </a:endParaRPr>
            </a:p>
          </p:txBody>
        </p:sp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 rot="5400000">
              <a:off x="1691137" y="4724838"/>
              <a:ext cx="2663826" cy="35968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>
                <a:buFont typeface="Wingdings" pitchFamily="2" charset="2"/>
                <a:buNone/>
                <a:defRPr/>
              </a:pPr>
              <a:r>
                <a:rPr lang="cs-CZ" sz="1400" b="1" dirty="0" smtClean="0"/>
                <a:t>Podpora cestovního ruchu</a:t>
              </a:r>
              <a:endParaRPr lang="fr-BE" sz="1400" b="1" dirty="0"/>
            </a:p>
          </p:txBody>
        </p:sp>
        <p:sp>
          <p:nvSpPr>
            <p:cNvPr id="21" name="Rectangle 4"/>
            <p:cNvSpPr>
              <a:spLocks noChangeArrowheads="1"/>
            </p:cNvSpPr>
            <p:nvPr/>
          </p:nvSpPr>
          <p:spPr bwMode="auto">
            <a:xfrm rot="5400000">
              <a:off x="5327085" y="4689212"/>
              <a:ext cx="2663826" cy="4320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65306" tIns="32653" rIns="65306" bIns="32653"/>
            <a:lstStyle/>
            <a:p>
              <a:pPr>
                <a:buFont typeface="Wingdings" pitchFamily="2" charset="2"/>
                <a:buNone/>
                <a:defRPr/>
              </a:pPr>
              <a:r>
                <a:rPr lang="cs-CZ" sz="1400" b="1" dirty="0" smtClean="0"/>
                <a:t>Investice do infrastruktury</a:t>
              </a:r>
              <a:endParaRPr lang="fr-BE" sz="1400" b="1" dirty="0"/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auto">
          <a:xfrm rot="5400000">
            <a:off x="3348099" y="4436877"/>
            <a:ext cx="2663825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Font typeface="Wingdings" pitchFamily="2" charset="2"/>
              <a:buNone/>
              <a:defRPr/>
            </a:pPr>
            <a:r>
              <a:rPr lang="cs-CZ" sz="1400" b="1" dirty="0" smtClean="0">
                <a:cs typeface="Arial" pitchFamily="34" charset="0"/>
              </a:rPr>
              <a:t>Spolupráce</a:t>
            </a:r>
            <a:endParaRPr lang="fr-BE" sz="1400" b="1" dirty="0">
              <a:cs typeface="Arial" pitchFamily="34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 rot="5400000">
            <a:off x="2592115" y="4400773"/>
            <a:ext cx="2663825" cy="576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None/>
              <a:defRPr/>
            </a:pPr>
            <a:r>
              <a:rPr lang="cs-CZ" sz="1400" b="1" dirty="0" smtClean="0"/>
              <a:t>Podpora rozvoje malých zemědělských podniků</a:t>
            </a:r>
            <a:endParaRPr lang="fr-BE" sz="600" b="1" dirty="0">
              <a:cs typeface="Arial" pitchFamily="34" charset="0"/>
            </a:endParaRPr>
          </a:p>
        </p:txBody>
      </p:sp>
      <p:cxnSp>
        <p:nvCxnSpPr>
          <p:cNvPr id="25" name="Přímá spojovací šipka 24"/>
          <p:cNvCxnSpPr>
            <a:stCxn id="19" idx="1"/>
          </p:cNvCxnSpPr>
          <p:nvPr/>
        </p:nvCxnSpPr>
        <p:spPr>
          <a:xfrm flipV="1">
            <a:off x="2411859" y="3068960"/>
            <a:ext cx="791989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šipka 26"/>
          <p:cNvCxnSpPr>
            <a:stCxn id="20" idx="1"/>
            <a:endCxn id="17" idx="2"/>
          </p:cNvCxnSpPr>
          <p:nvPr/>
        </p:nvCxnSpPr>
        <p:spPr>
          <a:xfrm flipV="1">
            <a:off x="3167695" y="3069233"/>
            <a:ext cx="288181" cy="287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ovací šipka 28"/>
          <p:cNvCxnSpPr>
            <a:stCxn id="23" idx="1"/>
          </p:cNvCxnSpPr>
          <p:nvPr/>
        </p:nvCxnSpPr>
        <p:spPr>
          <a:xfrm flipH="1" flipV="1">
            <a:off x="3635896" y="3068960"/>
            <a:ext cx="288131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ovací šipka 30"/>
          <p:cNvCxnSpPr>
            <a:stCxn id="22" idx="1"/>
          </p:cNvCxnSpPr>
          <p:nvPr/>
        </p:nvCxnSpPr>
        <p:spPr>
          <a:xfrm flipH="1" flipV="1">
            <a:off x="3923928" y="3068960"/>
            <a:ext cx="756084" cy="2880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ovací šipka 32"/>
          <p:cNvCxnSpPr>
            <a:stCxn id="21" idx="1"/>
            <a:endCxn id="18" idx="2"/>
          </p:cNvCxnSpPr>
          <p:nvPr/>
        </p:nvCxnSpPr>
        <p:spPr>
          <a:xfrm flipH="1" flipV="1">
            <a:off x="6480262" y="2834854"/>
            <a:ext cx="323935" cy="522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4"/>
          <p:cNvSpPr>
            <a:spLocks noChangeArrowheads="1"/>
          </p:cNvSpPr>
          <p:nvPr/>
        </p:nvSpPr>
        <p:spPr bwMode="auto">
          <a:xfrm rot="5400000">
            <a:off x="4680297" y="4472831"/>
            <a:ext cx="2663825" cy="4321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65306" tIns="32653" rIns="65306" bIns="32653"/>
          <a:lstStyle/>
          <a:p>
            <a:pPr>
              <a:buFont typeface="Wingdings" pitchFamily="2" charset="2"/>
              <a:buNone/>
              <a:defRPr/>
            </a:pPr>
            <a:r>
              <a:rPr lang="cs-CZ" sz="1400" b="1" dirty="0" smtClean="0"/>
              <a:t>LEADER</a:t>
            </a:r>
            <a:endParaRPr lang="fr-BE" sz="1400" b="1" dirty="0"/>
          </a:p>
        </p:txBody>
      </p:sp>
      <p:cxnSp>
        <p:nvCxnSpPr>
          <p:cNvPr id="37" name="Přímá spojovací šipka 36"/>
          <p:cNvCxnSpPr>
            <a:stCxn id="34" idx="1"/>
            <a:endCxn id="18" idx="2"/>
          </p:cNvCxnSpPr>
          <p:nvPr/>
        </p:nvCxnSpPr>
        <p:spPr>
          <a:xfrm flipV="1">
            <a:off x="6012209" y="2834854"/>
            <a:ext cx="468053" cy="522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748712" cy="1008112"/>
          </a:xfrm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do nezemědělských činností</a:t>
            </a:r>
            <a:endParaRPr lang="fr-BE" sz="28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823990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Stabilizace venkovského obyvatelstva prostřednictvím zajištění pracovních příležitostí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Investice k diverzifikaci činností zemědělských subjektů. Podpora bude poskytována na zahájení a rozvoj nezemědělské činnosti.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 závislosti na typu veřejné podpory. 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podpory, rozhraní s MPO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748712" cy="1008112"/>
          </a:xfrm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Podpora cestovního ruchu</a:t>
            </a:r>
            <a:endParaRPr lang="fr-BE" sz="28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895998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Stabilizace venkovského obyvatelstva prostřednictvím zajištění pracovních příležitostí.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Investice k diverzifikaci činností zemědělských subjektů. Podpora je určena na vybudování rekreační infrastruktury pro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malokapacitní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ubytování, včetně stravování, rekreačních a sportovních zařízení včetně možnosti revitalizace venkovských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brownfields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 závislosti na typu veřejné podpory.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 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podpory, výše dotace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748712" cy="1008112"/>
          </a:xfrm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Podpora rozvoje malých zemědělských podniků</a:t>
            </a:r>
            <a:endParaRPr lang="fr-BE" sz="28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Opatření zavedeno na základě pokynu poradců. Cílem musí být tvorba pracovních míst, proto by opatření mělo být zaměřeno pouze na založení malého zemědělského podniku.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Investice k podpoře malých zemědělských podniků.</a:t>
            </a: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zemědělský podnikatel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Přímá nevratná dotace ve formě paušální platby ve dvou splátkách podmíněná předložením podnikatelského plánu. Výše podpory je max. 15 tis. EUR.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 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určení max. velikosti malého zemědělského podniku (musí být výrazně nižší než u mladých zemědělců), cílení podpory – na založení nebo na rozvoj malého zemědělského podniku, typ podporovaných investic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507288" cy="1139825"/>
          </a:xfrm>
        </p:spPr>
        <p:txBody>
          <a:bodyPr/>
          <a:lstStyle/>
          <a:p>
            <a:pPr marL="342900" lvl="1" indent="-342900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Legislativní rámec pro období 2014-2020</a:t>
            </a:r>
          </a:p>
        </p:txBody>
      </p:sp>
      <p:sp>
        <p:nvSpPr>
          <p:cNvPr id="11267" name="Zástupný symbol pro obsah 12"/>
          <p:cNvSpPr>
            <a:spLocks noGrp="1"/>
          </p:cNvSpPr>
          <p:nvPr>
            <p:ph idx="1"/>
          </p:nvPr>
        </p:nvSpPr>
        <p:spPr>
          <a:xfrm>
            <a:off x="468313" y="1557338"/>
            <a:ext cx="8362950" cy="5545137"/>
          </a:xfrm>
        </p:spPr>
        <p:txBody>
          <a:bodyPr/>
          <a:lstStyle/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kern="1200" dirty="0" smtClean="0">
              <a:solidFill>
                <a:schemeClr val="accent4"/>
              </a:solidFill>
              <a:latin typeface="Arial" charset="0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charset="0"/>
              </a:rPr>
              <a:t>Díky začlenění do společného strategického rámce je programování rozvoje venkova podřízeno čtyřem nařízením Evropského parlamentu a Rady</a:t>
            </a:r>
          </a:p>
          <a:p>
            <a:pPr marL="342900" lvl="1" indent="-342900">
              <a:buClr>
                <a:schemeClr val="bg2"/>
              </a:buClr>
              <a:buNone/>
              <a:defRPr/>
            </a:pPr>
            <a:endParaRPr lang="cs-CZ" kern="1200" dirty="0" smtClean="0">
              <a:solidFill>
                <a:schemeClr val="accent4"/>
              </a:solidFill>
              <a:latin typeface="Arial" charset="0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charset="0"/>
              </a:rPr>
              <a:t>Přípravy programového dokumentu jsou úzce svázány se schválením „balíčku“ základních právních předpisů, jejich prováděcích aktů (které dosud nebyly prezentovány) a vodítek EK</a:t>
            </a:r>
          </a:p>
          <a:p>
            <a:pPr marL="342900" lvl="1" indent="-342900">
              <a:buClr>
                <a:schemeClr val="bg2"/>
              </a:buClr>
              <a:buNone/>
              <a:defRPr/>
            </a:pPr>
            <a:endParaRPr lang="cs-CZ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748712" cy="1008112"/>
          </a:xfrm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Investice do infrastruktury</a:t>
            </a:r>
            <a:endParaRPr lang="fr-BE" sz="28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Odůvodnění opatření: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Vodohospodářská infrastruktura je největší slabinou ve vybavenosti venkovských obcí (zejména se toto týká nejmenších obcí)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Investice do vodohospodářské infrastruktury (ČOV) – 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je nezbytné dořešit rozhraní s MŽP k bližší specifikaci způsobilých výdajů.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obce a svazky obcí (do 2000 obyvatel)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míra dotace bude stanovena v závislosti na typu veřejné podpory.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 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rozhraní s MŽP, konkrétní zaměření podpory (i vzhledem k finanční náročnosti projektů a nízkému rozpočtu programu)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8748712" cy="1008112"/>
          </a:xfrm>
        </p:spPr>
        <p:txBody>
          <a:bodyPr/>
          <a:lstStyle/>
          <a:p>
            <a:pPr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LEADER</a:t>
            </a:r>
            <a:endParaRPr lang="fr-BE" sz="2800" b="1" dirty="0" smtClean="0">
              <a:solidFill>
                <a:schemeClr val="accent2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556792"/>
            <a:ext cx="8229600" cy="4823990"/>
          </a:xfrm>
        </p:spPr>
        <p:txBody>
          <a:bodyPr/>
          <a:lstStyle/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Odůvodnění: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solidFill>
                  <a:schemeClr val="accent4"/>
                </a:solidFill>
                <a:latin typeface="Arial" pitchFamily="34" charset="0"/>
              </a:rPr>
              <a:t>Metoda LEADER umožňuje lepší cílení podpor, neboť o potřebách a prioritách daného území rozhodují lidé, kteří zde žijí. Implementace je povinná z nařízení.</a:t>
            </a: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Popis: 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</a:rPr>
              <a:t>V rámci podpory metody LEADER bude dotace poskytována na činnost MAS a spolupráci mezi nimi. Podporovány budou rovněž projekty konečných žadatelů z území MAS, které budou v souladu se strategií rozvoje dané MAS.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Příjemce: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</a:rPr>
              <a:t>Místní akční skupina (MAS), koneční žadatelé z území MAS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Podpora:</a:t>
            </a:r>
          </a:p>
          <a:p>
            <a:pPr marL="0">
              <a:lnSpc>
                <a:spcPct val="90000"/>
              </a:lnSpc>
              <a:spcBef>
                <a:spcPts val="0"/>
              </a:spcBef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výše a míra podpory je závislá na typu realizovaného projektu.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6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Otázky k dořešení: </a:t>
            </a:r>
          </a:p>
          <a:p>
            <a:pPr marL="0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</a:rPr>
              <a:t>doplňkovost s ostatními programy, standardy MAS (největší diskuse se točí zejména kolem právní formy MAS a otázky podnikání MAS) </a:t>
            </a:r>
          </a:p>
          <a:p>
            <a:pPr marL="0"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>
              <a:lnSpc>
                <a:spcPct val="90000"/>
              </a:lnSpc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Řešení situace obcí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313"/>
            <a:ext cx="8229600" cy="4897015"/>
          </a:xfrm>
        </p:spPr>
        <p:txBody>
          <a:bodyPr/>
          <a:lstStyle/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Clr>
                <a:srgbClr val="92D050"/>
              </a:buClr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  <a:p>
            <a:pPr marL="261938" lvl="1" indent="-261938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PRV – pozemkové úpravy, lesnická opatření, spolupráce, vodohospodářská infrastruktura,  LEADER</a:t>
            </a:r>
          </a:p>
          <a:p>
            <a:pPr marL="261938" lvl="1" indent="-261938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  <a:p>
            <a:pPr marL="261938" lvl="1" indent="-261938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IROP – cestovní ruch, kulturní dědictví, energetická účinnost veřejných budov a veřejné infrastruktury, sociální a zdravotnická infrastruktura, vzdělávací infrastruktura</a:t>
            </a:r>
          </a:p>
          <a:p>
            <a:pPr marL="261938" lvl="1" indent="-261938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  <a:p>
            <a:pPr marL="261938" lvl="1" indent="-261938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OPŽP – vodohospodářská infrastruktura, energetická účinnost veřejných budov a veřejné infrastruktury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/>
            </a:r>
            <a:b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Priorita 1 - Podpora přenosu znalostí a inovací v zemědělství, lesním hospodářství a venkovských oblastech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1" indent="0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None/>
              <a:defRPr/>
            </a:pPr>
            <a:endParaRPr lang="cs-CZ" sz="2000" kern="1200" dirty="0" smtClean="0">
              <a:latin typeface="Arial" pitchFamily="34" charset="0"/>
            </a:endParaRPr>
          </a:p>
          <a:p>
            <a:pPr marL="0" lvl="1" indent="0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None/>
              <a:defRPr/>
            </a:pPr>
            <a:r>
              <a:rPr lang="cs-CZ" sz="2000" kern="1200" dirty="0" smtClean="0">
                <a:latin typeface="Arial" pitchFamily="34" charset="0"/>
              </a:rPr>
              <a:t>Jedná se  o průřezovou prioritu napříč celým spektrem opatření PRV.</a:t>
            </a:r>
          </a:p>
          <a:p>
            <a:pPr marL="0" lvl="1" indent="0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None/>
              <a:defRPr/>
            </a:pPr>
            <a:r>
              <a:rPr lang="cs-CZ" sz="2000" kern="1200" dirty="0" smtClean="0">
                <a:latin typeface="Arial" pitchFamily="34" charset="0"/>
              </a:rPr>
              <a:t>Implementována bude prostřednictvím  tří základních opatření:</a:t>
            </a:r>
          </a:p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Předávání znalostí a informační akce</a:t>
            </a:r>
          </a:p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Poradenství</a:t>
            </a:r>
          </a:p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cs-CZ" sz="2000" kern="1200" dirty="0" smtClean="0">
                <a:latin typeface="Arial" pitchFamily="34" charset="0"/>
              </a:rPr>
              <a:t>Spolupráce (včetně podpora činnosti operačních  skupin EIP)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</a:t>
            </a: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ředávání </a:t>
            </a: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znalostí a informační akce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895998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algn="just">
              <a:spcBef>
                <a:spcPts val="0"/>
              </a:spcBef>
              <a:buNone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subjekt, který má vzdělávání v předmětu činnosti.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účastník vzdělávací akce v případě předem definovaných kurzů.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i="1" dirty="0" smtClean="0">
                <a:latin typeface="Arial" pitchFamily="34" charset="0"/>
                <a:cs typeface="Arial" pitchFamily="34" charset="0"/>
              </a:rPr>
              <a:t>Uživatel: zemědělec, zpracovatel, vlastník půdy, osoba hospodařící v lesích</a:t>
            </a:r>
            <a:endParaRPr lang="cs-CZ" i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Zabezpečení</a:t>
            </a:r>
            <a:r>
              <a:rPr lang="cs-CZ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zvyšování znalostí a dovedností a předávání informací pracovníkům v zemědělském, potravinářském a lesnickém odvětví a vlastníkům půdy formou vzdělávacích aktivit, kurzů atd.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přímá nevratná dotace s maximální mírou až 100 % způsobilých výdajů. Limity na projekt 50 tis. - 1 mil.  Kč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kern="1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398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Poradenství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968006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poradenský subjekt akreditovaný </a:t>
            </a:r>
            <a:r>
              <a:rPr lang="cs-CZ" kern="1200" dirty="0" err="1" smtClean="0">
                <a:latin typeface="Arial" pitchFamily="34" charset="0"/>
                <a:cs typeface="Arial" pitchFamily="34" charset="0"/>
              </a:rPr>
              <a:t>MZe</a:t>
            </a:r>
            <a:r>
              <a:rPr lang="cs-CZ" kern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i="1" dirty="0" smtClean="0">
                <a:latin typeface="Arial" pitchFamily="34" charset="0"/>
                <a:cs typeface="Arial" pitchFamily="34" charset="0"/>
              </a:rPr>
              <a:t>Uživatel: zemědělec, zpracovatel, vlastník půdy, osoba hospodařící v lesích</a:t>
            </a:r>
            <a:endParaRPr lang="cs-CZ" i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kern="1200" dirty="0" smtClean="0">
                <a:latin typeface="Arial" pitchFamily="34" charset="0"/>
                <a:cs typeface="Arial" pitchFamily="34" charset="0"/>
              </a:rPr>
              <a:t>Poskytování poradenských služeb pro zemědělce a lesníky.</a:t>
            </a: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cs-CZ" sz="2000" kern="1200" dirty="0" smtClean="0">
                <a:latin typeface="Arial" pitchFamily="34" charset="0"/>
                <a:cs typeface="Arial" pitchFamily="34" charset="0"/>
              </a:rPr>
              <a:t>přímá nevratná dotace s maximální mírou až 80 % způsobilých výdajů.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míra podpory poradenské služby v oblasti lesního hospodářství bude zpřesněna dle typu poskytované veřejné podpory.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cs-CZ" sz="2000" kern="1200" dirty="0" smtClean="0">
                <a:latin typeface="Arial" pitchFamily="34" charset="0"/>
                <a:cs typeface="Arial" pitchFamily="34" charset="0"/>
              </a:rPr>
              <a:t>maximální výše dotace, čerpaná na poradenské služby poskytnuté jednomu podniku, činí 1 500 EUR/rok. </a:t>
            </a:r>
          </a:p>
          <a:p>
            <a:pPr marL="0" lvl="2" indent="0">
              <a:spcBef>
                <a:spcPts val="1200"/>
              </a:spcBef>
              <a:buClr>
                <a:schemeClr val="bg2"/>
              </a:buClr>
              <a:buSzPct val="75000"/>
              <a:buNone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Otázky k dořešení: </a:t>
            </a:r>
          </a:p>
          <a:p>
            <a:pPr marL="0" lvl="2" indent="0">
              <a:spcBef>
                <a:spcPts val="0"/>
              </a:spcBef>
              <a:buClr>
                <a:schemeClr val="bg2"/>
              </a:buClr>
              <a:buSzPct val="75000"/>
              <a:buNone/>
            </a:pPr>
            <a:r>
              <a:rPr lang="cs-CZ" kern="1200" dirty="0" smtClean="0">
                <a:latin typeface="Arial" pitchFamily="34" charset="0"/>
                <a:ea typeface="+mn-ea"/>
                <a:cs typeface="Arial" pitchFamily="34" charset="0"/>
              </a:rPr>
              <a:t>koncepce poradenského systému</a:t>
            </a:r>
          </a:p>
          <a:p>
            <a:pPr marL="0" indent="0">
              <a:buNone/>
            </a:pPr>
            <a:endParaRPr lang="cs-CZ" sz="1800" kern="1200" dirty="0" smtClean="0">
              <a:latin typeface="Arial" pitchFamily="34" charset="0"/>
            </a:endParaRPr>
          </a:p>
          <a:p>
            <a:pPr>
              <a:buNone/>
            </a:pPr>
            <a:endParaRPr lang="cs-CZ" sz="1800" kern="1200" dirty="0" smtClean="0">
              <a:latin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4704"/>
            <a:ext cx="8229600" cy="576064"/>
          </a:xfrm>
        </p:spPr>
        <p:txBody>
          <a:bodyPr anchor="ctr"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Technická pomoc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30725"/>
          </a:xfrm>
        </p:spPr>
        <p:txBody>
          <a:bodyPr/>
          <a:lstStyle/>
          <a:p>
            <a:pPr marL="0" lvl="2" indent="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Příjemce podpory: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err="1" smtClean="0">
                <a:latin typeface="Arial" pitchFamily="34" charset="0"/>
                <a:cs typeface="Arial" pitchFamily="34" charset="0"/>
              </a:rPr>
              <a:t>MZe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(odbor Řídící orgán PRV), SZIF</a:t>
            </a:r>
            <a:endParaRPr lang="cs-CZ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58775" lvl="2" indent="-358775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Popis opatření: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Opatření je určeno pro řádné zajištění implementace Programu rozvoje venkova (povinný monitoring, hodnocení, zajištění lidských zdrojů, kontrolní činnost apod.) a k zabezpečení činnosti Celostátní sítě pro venkov, jejíž zřízení je pro ČR povinné.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Podpora: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dotace s maximální mírou 100 % způsobilých výdajů</a:t>
            </a:r>
            <a:r>
              <a:rPr lang="cs-CZ" kern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endParaRPr lang="cs-CZ" b="1" kern="12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b="1" kern="1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Otázky k dořešení: </a:t>
            </a:r>
          </a:p>
          <a:p>
            <a:pPr marL="0" lvl="2" indent="0" algn="just" eaLnBrk="1" hangingPunct="1">
              <a:lnSpc>
                <a:spcPct val="90000"/>
              </a:lnSpc>
              <a:spcBef>
                <a:spcPts val="0"/>
              </a:spcBef>
              <a:buSzPct val="100000"/>
              <a:buNone/>
              <a:defRPr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nastavení Celostátní sítě pro venkov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Další kroky při přípravě PRV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675187"/>
          </a:xfrm>
        </p:spPr>
        <p:txBody>
          <a:bodyPr/>
          <a:lstStyle/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diskuse navržených opatření s nevládními organizacemi v rámci kulatých stolů i odborných skupin grémia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příprava finančního rozpočtu 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stanovení konkrétních cílů ve vazbě na finance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další fáze zhodnocení návrhu programového dokumentu ex-ante hodnotitelem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koordinace s ostatními resorty (zejména MMR)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příprava podkladů pro část Partnerské smlouvy za </a:t>
            </a:r>
            <a:r>
              <a:rPr lang="cs-CZ" sz="2400" b="1" kern="1200" dirty="0" err="1" smtClean="0">
                <a:latin typeface="Arial" pitchFamily="34" charset="0"/>
              </a:rPr>
              <a:t>MZe</a:t>
            </a:r>
            <a:endParaRPr lang="cs-CZ" sz="2400" b="1" kern="1200" dirty="0" smtClean="0">
              <a:latin typeface="Arial" pitchFamily="34" charset="0"/>
            </a:endParaRP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400" b="1" kern="1200" dirty="0" smtClean="0">
                <a:latin typeface="Arial" pitchFamily="34" charset="0"/>
              </a:rPr>
              <a:t>technické konzultace s EK</a:t>
            </a:r>
          </a:p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endParaRPr lang="cs-CZ" sz="2400" kern="1200" dirty="0" smtClean="0">
              <a:latin typeface="Arial" pitchFamily="34" charset="0"/>
            </a:endParaRPr>
          </a:p>
          <a:p>
            <a:pPr marL="361950" lvl="1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492375"/>
            <a:ext cx="8229600" cy="3529013"/>
          </a:xfrm>
        </p:spPr>
        <p:txBody>
          <a:bodyPr/>
          <a:lstStyle/>
          <a:p>
            <a:pPr algn="ctr"/>
            <a:r>
              <a:rPr lang="cs-CZ" sz="4000" b="1" dirty="0" smtClean="0">
                <a:latin typeface="+mn-lt"/>
              </a:rPr>
              <a:t>Děkuji </a:t>
            </a:r>
            <a:r>
              <a:rPr lang="cs-CZ" sz="4000" b="1" dirty="0">
                <a:latin typeface="+mn-lt"/>
              </a:rPr>
              <a:t>za pozornost!</a:t>
            </a:r>
            <a:br>
              <a:rPr lang="cs-CZ" sz="4000" b="1" dirty="0">
                <a:latin typeface="+mn-lt"/>
              </a:rPr>
            </a:br>
            <a:r>
              <a:rPr lang="cs-CZ" sz="4000" b="1" dirty="0"/>
              <a:t/>
            </a:r>
            <a:br>
              <a:rPr lang="cs-CZ" sz="4000" b="1" dirty="0"/>
            </a:br>
            <a:endParaRPr lang="cs-CZ" sz="2800" b="1" dirty="0"/>
          </a:p>
        </p:txBody>
      </p:sp>
      <p:pic>
        <p:nvPicPr>
          <p:cNvPr id="86019" name="Picture 3" descr="PRV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8600" y="0"/>
            <a:ext cx="25654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lvl="1" indent="-342900">
              <a:lnSpc>
                <a:spcPct val="90000"/>
              </a:lnSpc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Finanční rámec pro období 2014-2020</a:t>
            </a:r>
          </a:p>
        </p:txBody>
      </p:sp>
      <p:sp>
        <p:nvSpPr>
          <p:cNvPr id="11267" name="Zástupný symbol pro obsah 12"/>
          <p:cNvSpPr>
            <a:spLocks noGrp="1"/>
          </p:cNvSpPr>
          <p:nvPr>
            <p:ph idx="1"/>
          </p:nvPr>
        </p:nvSpPr>
        <p:spPr>
          <a:xfrm>
            <a:off x="323528" y="1557338"/>
            <a:ext cx="8496944" cy="5545137"/>
          </a:xfrm>
        </p:spPr>
        <p:txBody>
          <a:bodyPr/>
          <a:lstStyle/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sz="2000" kern="1200" dirty="0" smtClean="0">
              <a:solidFill>
                <a:schemeClr val="accent4"/>
              </a:solidFill>
              <a:latin typeface="Arial" charset="0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národní alokace jsou EK zatím stanoveny předběžně  - záleží na výsledku vyjednávání k VFR 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navržený rozpočet pro ČR z EZFRV  je 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</a:rPr>
              <a:t>2,17 mld. EUR </a:t>
            </a:r>
          </a:p>
          <a:p>
            <a:pPr marL="342900" lvl="1" indent="-342900">
              <a:buClr>
                <a:schemeClr val="bg2"/>
              </a:buClr>
              <a:buNone/>
              <a:defRPr/>
            </a:pP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</a:rPr>
              <a:t>		    </a:t>
            </a: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  (stávající rozpočet z EZFRV  je 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</a:rPr>
              <a:t>2,86 mld. EUR</a:t>
            </a: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)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povinné vyhrazení 7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</a:rPr>
              <a:t> % z rozpočtu EZFRV na tzv. „výkonnostní rezervu“ </a:t>
            </a: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- výplata podmíněna dosažením stanovených cílů (</a:t>
            </a:r>
            <a:r>
              <a:rPr lang="cs-CZ" sz="2000" b="1" kern="1200" dirty="0" smtClean="0">
                <a:solidFill>
                  <a:schemeClr val="accent4"/>
                </a:solidFill>
                <a:latin typeface="Arial" charset="0"/>
              </a:rPr>
              <a:t>„milníků“) </a:t>
            </a: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v polovině  programového období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kern="1200" dirty="0" smtClean="0">
                <a:solidFill>
                  <a:schemeClr val="accent4"/>
                </a:solidFill>
                <a:latin typeface="Arial" charset="0"/>
              </a:rPr>
              <a:t>reálný rozpočet pro programování je tak o cca 1 mld. EUR nižší oproti  3,6 mld. ve stávajícím období</a:t>
            </a: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sz="2000" kern="1200" dirty="0" smtClean="0">
              <a:solidFill>
                <a:schemeClr val="accent4"/>
              </a:solidFill>
              <a:latin typeface="Arial" charset="0"/>
            </a:endParaRPr>
          </a:p>
          <a:p>
            <a:pPr marL="342900" lvl="1" indent="-342900" algn="just">
              <a:buClr>
                <a:schemeClr val="bg2"/>
              </a:buClr>
              <a:buFont typeface="Wingdings" pitchFamily="2" charset="2"/>
              <a:buChar char="Ø"/>
              <a:defRPr/>
            </a:pPr>
            <a:r>
              <a:rPr lang="cs-CZ" sz="2000" i="1" kern="1200" dirty="0" smtClean="0">
                <a:solidFill>
                  <a:schemeClr val="accent4"/>
                </a:solidFill>
                <a:latin typeface="Arial" charset="0"/>
              </a:rPr>
              <a:t>při sestavení finančního plánu PRV 2014-2020 je  nezbytné zohlednit   i přecházející závazky stávajícího PRV</a:t>
            </a:r>
            <a:endParaRPr lang="cs-CZ" sz="2000" b="1" i="1" kern="1200" dirty="0" smtClean="0">
              <a:solidFill>
                <a:schemeClr val="accent4"/>
              </a:solidFill>
              <a:latin typeface="Arial" charset="0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  <a:p>
            <a:pPr marL="342900" lvl="1" indent="-342900">
              <a:buClr>
                <a:schemeClr val="bg2"/>
              </a:buClr>
              <a:buFont typeface="Wingdings" pitchFamily="2" charset="2"/>
              <a:buChar char="Ø"/>
              <a:defRPr/>
            </a:pPr>
            <a:endParaRPr lang="cs-CZ" kern="1200" dirty="0" smtClean="0">
              <a:solidFill>
                <a:schemeClr val="accent4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lvl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Priority Unie pro rozvoj venkova a výběr opatření na základě potřeb ČR</a:t>
            </a:r>
          </a:p>
        </p:txBody>
      </p:sp>
      <p:sp>
        <p:nvSpPr>
          <p:cNvPr id="9219" name="Zástupný symbol pro obsah 12"/>
          <p:cNvSpPr>
            <a:spLocks noGrp="1"/>
          </p:cNvSpPr>
          <p:nvPr>
            <p:ph idx="1"/>
          </p:nvPr>
        </p:nvSpPr>
        <p:spPr>
          <a:xfrm>
            <a:off x="323850" y="1557338"/>
            <a:ext cx="8424863" cy="4530725"/>
          </a:xfrm>
        </p:spPr>
        <p:txBody>
          <a:bodyPr/>
          <a:lstStyle/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nařízení k rozvoji venkova definuje 6 priorit EU</a:t>
            </a:r>
          </a:p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každé opatření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z nabídky nařízení k rozvoji venkova ( resp. vybrané pro PRV)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může přispívat k cílům několika priorit</a:t>
            </a:r>
          </a:p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výběr opatření závisí na potřebách členských států</a:t>
            </a:r>
          </a:p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inovace, životní prostředí a změny klimatu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jsou průřezová témata  prolínající všemi prioritami</a:t>
            </a:r>
          </a:p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minimálně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25 % rozpočtu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z EZRFV musí být určeno pro zmírnění klimatických změn a obhospodařování půdy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sz="2000" i="1" dirty="0" err="1" smtClean="0">
                <a:latin typeface="Arial" pitchFamily="34" charset="0"/>
                <a:cs typeface="Arial" pitchFamily="34" charset="0"/>
              </a:rPr>
              <a:t>Agroenvironmentální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-klimatické opatření, Ekologické zemědělství, Platby ve znevýhodněných oblastech)</a:t>
            </a:r>
          </a:p>
          <a:p>
            <a:pPr marL="361950" lvl="1" indent="-361950" eaLnBrk="1" hangingPunct="1">
              <a:spcBef>
                <a:spcPts val="1200"/>
              </a:spcBef>
              <a:buSzPct val="100000"/>
              <a:buFont typeface="Wingdings" pitchFamily="2" charset="2"/>
              <a:buChar char="Ø"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minimálně  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5 % rozpočtu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z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EZFRV musí být určeno pro metodu LEADER</a:t>
            </a:r>
          </a:p>
          <a:p>
            <a:pPr algn="just" eaLnBrk="1" hangingPunct="1">
              <a:spcBef>
                <a:spcPts val="1200"/>
              </a:spcBef>
              <a:buSzPct val="100000"/>
              <a:buFont typeface="Wingdings" pitchFamily="2" charset="2"/>
              <a:buNone/>
            </a:pPr>
            <a:r>
              <a:rPr lang="cs-CZ" dirty="0" smtClean="0">
                <a:latin typeface="Arial" charset="0"/>
              </a:rPr>
              <a:t>	</a:t>
            </a:r>
          </a:p>
          <a:p>
            <a:pPr algn="just" eaLnBrk="1" hangingPunct="1">
              <a:spcBef>
                <a:spcPts val="1200"/>
              </a:spcBef>
              <a:buSzPct val="100000"/>
              <a:buFont typeface="Wingdings" pitchFamily="2" charset="2"/>
              <a:buNone/>
            </a:pPr>
            <a:endParaRPr lang="cs-CZ" dirty="0" smtClean="0">
              <a:latin typeface="Arial" charset="0"/>
            </a:endParaRPr>
          </a:p>
          <a:p>
            <a:pPr lvl="2" algn="just" eaLnBrk="1" hangingPunct="1">
              <a:spcBef>
                <a:spcPts val="1200"/>
              </a:spcBef>
              <a:buClr>
                <a:schemeClr val="bg2"/>
              </a:buClr>
              <a:buSzPct val="100000"/>
              <a:buFontTx/>
              <a:buChar char="•"/>
            </a:pPr>
            <a:endParaRPr lang="cs-CZ" sz="2600" dirty="0" smtClean="0">
              <a:latin typeface="Arial" charset="0"/>
            </a:endParaRPr>
          </a:p>
          <a:p>
            <a:pPr algn="just" eaLnBrk="1" hangingPunct="1">
              <a:spcBef>
                <a:spcPts val="1200"/>
              </a:spcBef>
              <a:buClr>
                <a:srgbClr val="008000"/>
              </a:buClr>
              <a:buSzPct val="100000"/>
              <a:buFont typeface="Wingdings" pitchFamily="2" charset="2"/>
              <a:buNone/>
            </a:pPr>
            <a:endParaRPr lang="cs-CZ" sz="2200" dirty="0" smtClean="0">
              <a:latin typeface="Arial" charset="0"/>
            </a:endParaRPr>
          </a:p>
          <a:p>
            <a:pPr algn="just" eaLnBrk="1" hangingPunct="1">
              <a:spcBef>
                <a:spcPts val="1200"/>
              </a:spcBef>
              <a:buClr>
                <a:srgbClr val="008000"/>
              </a:buClr>
              <a:buSzPct val="100000"/>
              <a:buFont typeface="Wingdings" pitchFamily="2" charset="2"/>
              <a:buChar char="q"/>
            </a:pPr>
            <a:endParaRPr lang="cs-CZ" sz="2200" dirty="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cs-CZ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675687" cy="1139825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Times New Roman" pitchFamily="18" charset="0"/>
              </a:rPr>
              <a:t>Priority EU dle významu pro PRV</a:t>
            </a:r>
          </a:p>
        </p:txBody>
      </p:sp>
      <p:sp>
        <p:nvSpPr>
          <p:cNvPr id="5123" name="Zástupný symbol pro obsah 12"/>
          <p:cNvSpPr>
            <a:spLocks noGrp="1"/>
          </p:cNvSpPr>
          <p:nvPr>
            <p:ph idx="1"/>
          </p:nvPr>
        </p:nvSpPr>
        <p:spPr>
          <a:xfrm>
            <a:off x="323850" y="1700213"/>
            <a:ext cx="8281988" cy="5157787"/>
          </a:xfrm>
        </p:spPr>
        <p:txBody>
          <a:bodyPr/>
          <a:lstStyle/>
          <a:p>
            <a:pPr marL="342900" lvl="1" indent="-342900">
              <a:buClr>
                <a:schemeClr val="bg2"/>
              </a:buClr>
              <a:buFont typeface="Wingdings" pitchFamily="2" charset="2"/>
              <a:buNone/>
              <a:defRPr/>
            </a:pPr>
            <a:endParaRPr lang="cs-CZ" b="1" dirty="0" smtClean="0"/>
          </a:p>
          <a:p>
            <a:pPr marL="342900" lvl="1" indent="-342900">
              <a:buClr>
                <a:schemeClr val="bg2"/>
              </a:buClr>
              <a:buFont typeface="Wingdings" pitchFamily="2" charset="2"/>
              <a:buNone/>
              <a:defRPr/>
            </a:pPr>
            <a:endParaRPr lang="cs-CZ" b="1" dirty="0" smtClean="0"/>
          </a:p>
          <a:p>
            <a:pPr marL="342900" lvl="1" indent="-342900">
              <a:buClr>
                <a:schemeClr val="bg2"/>
              </a:buClr>
              <a:buFont typeface="Wingdings" pitchFamily="2" charset="2"/>
              <a:buNone/>
              <a:defRPr/>
            </a:pPr>
            <a:r>
              <a:rPr lang="cs-CZ" b="1" dirty="0" smtClean="0"/>
              <a:t> </a:t>
            </a:r>
          </a:p>
          <a:p>
            <a:pPr marL="342900" lvl="1" indent="-342900">
              <a:buClr>
                <a:schemeClr val="bg2"/>
              </a:buClr>
              <a:buFont typeface="Wingdings" pitchFamily="2" charset="2"/>
              <a:buNone/>
              <a:defRPr/>
            </a:pPr>
            <a:endParaRPr lang="cs-CZ" kern="1200" dirty="0" smtClean="0">
              <a:latin typeface="Arial" pitchFamily="34" charset="0"/>
              <a:ea typeface="+mn-ea"/>
              <a:cs typeface="+mn-cs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827584" y="1844824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Zaoblený obdélník 15"/>
          <p:cNvSpPr/>
          <p:nvPr/>
        </p:nvSpPr>
        <p:spPr>
          <a:xfrm>
            <a:off x="1187624" y="2204864"/>
            <a:ext cx="1080120" cy="302433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buNone/>
              <a:defRPr/>
            </a:pPr>
            <a:r>
              <a:rPr lang="cs-CZ" sz="1600" b="1" dirty="0" smtClean="0">
                <a:solidFill>
                  <a:schemeClr val="tx1"/>
                </a:solidFill>
              </a:rPr>
              <a:t>P 1 - Podpora předávání znalostí a inovací v zemědělství, lesnictví </a:t>
            </a:r>
            <a:endParaRPr lang="cs-CZ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1">
              <a:defRPr/>
            </a:pPr>
            <a:r>
              <a:rPr lang="cs-CZ" sz="28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j-ea"/>
                <a:cs typeface="Times New Roman" pitchFamily="18" charset="0"/>
              </a:rPr>
              <a:t>Vymezení vůči ostatním programovým dokumentům (hraniční oblasti)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675187"/>
          </a:xfrm>
        </p:spPr>
        <p:txBody>
          <a:bodyPr/>
          <a:lstStyle/>
          <a:p>
            <a:pPr marL="762000" lvl="2" indent="-361950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None/>
              <a:defRPr/>
            </a:pPr>
            <a:endParaRPr lang="cs-CZ" sz="2400" b="1" kern="1200" dirty="0" smtClean="0">
              <a:latin typeface="Arial" pitchFamily="34" charset="0"/>
            </a:endParaRPr>
          </a:p>
          <a:p>
            <a:pPr marL="361950" lvl="1" indent="-361950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OP PIK - oblast nezemědělského podnikání – potravinářství, OZE, zpracování dřeva</a:t>
            </a:r>
          </a:p>
          <a:p>
            <a:pPr marL="361950" lvl="1" indent="-361950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OP VVV - inovace a  výzkum</a:t>
            </a:r>
          </a:p>
          <a:p>
            <a:pPr marL="361950" lvl="1" indent="-361950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OP ŽP - vodohospodářská infrastruktura, krajinné prvky, ochrana půdy a krajiny, pozemkové úpravy, protierozní opatření, retenční nádrže, zlepšování struktury lesa…</a:t>
            </a:r>
          </a:p>
          <a:p>
            <a:pPr marL="361950" lvl="1" indent="-361950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OP Zaměstnanost - další odborné vzdělávání</a:t>
            </a:r>
          </a:p>
          <a:p>
            <a:pPr marL="361950" lvl="1" indent="-361950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IROP - cestovní ruch, občanské vybavení, infrastruktura</a:t>
            </a:r>
          </a:p>
          <a:p>
            <a:pPr lvl="1" algn="just" eaLnBrk="1" hangingPunct="1">
              <a:lnSpc>
                <a:spcPct val="90000"/>
              </a:lnSpc>
              <a:spcBef>
                <a:spcPts val="1200"/>
              </a:spcBef>
              <a:buSzPct val="100000"/>
              <a:buFont typeface="Wingdings" pitchFamily="2" charset="2"/>
              <a:buChar char="Ø"/>
              <a:defRPr/>
            </a:pPr>
            <a:endParaRPr lang="cs-CZ" sz="2000" kern="1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nky">
  <a:themeElements>
    <a:clrScheme name="Linky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inky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ky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ky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ky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24284</TotalTime>
  <Words>3147</Words>
  <Application>Microsoft Office PowerPoint</Application>
  <PresentationFormat>Předvádění na obrazovce (4:3)</PresentationFormat>
  <Paragraphs>735</Paragraphs>
  <Slides>58</Slides>
  <Notes>58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58</vt:i4>
      </vt:variant>
    </vt:vector>
  </HeadingPairs>
  <TitlesOfParts>
    <vt:vector size="59" baseType="lpstr">
      <vt:lpstr>Linky</vt:lpstr>
      <vt:lpstr>             Program rozvoje venkova   na období 2014-2020   </vt:lpstr>
      <vt:lpstr>Obsah prezentace</vt:lpstr>
      <vt:lpstr>Účel a cíl programového dokumentu</vt:lpstr>
      <vt:lpstr>Strategický rámec pro období 2014-2020</vt:lpstr>
      <vt:lpstr>Legislativní rámec pro období 2014-2020</vt:lpstr>
      <vt:lpstr>Finanční rámec pro období 2014-2020</vt:lpstr>
      <vt:lpstr>Priority Unie pro rozvoj venkova a výběr opatření na základě potřeb ČR</vt:lpstr>
      <vt:lpstr>Priority EU dle významu pro PRV</vt:lpstr>
      <vt:lpstr>Vymezení vůči ostatním programovým dokumentům (hraniční oblasti)</vt:lpstr>
      <vt:lpstr>Snímek 10</vt:lpstr>
      <vt:lpstr>Snímek 11</vt:lpstr>
      <vt:lpstr>Platby pro oblasti s přírodními či jinými zvláštními omezeními (LFA) </vt:lpstr>
      <vt:lpstr>Platby pro oblasti s přírodními či jinými zvláštními omezeními (LFA)</vt:lpstr>
      <vt:lpstr>Platby pro oblasti s přírodními či jinými zvláštními omezeními (LFA) </vt:lpstr>
      <vt:lpstr>Platby pro oblasti s přírodními či jinými zvláštními omezeními (LFA)</vt:lpstr>
      <vt:lpstr>Platby pro oblasti s přírodními či jinými zvláštními omezeními (LFA)</vt:lpstr>
      <vt:lpstr>Agroenvironmentální-klimatické operace</vt:lpstr>
      <vt:lpstr>Agroenvironmentální-klimatické operace</vt:lpstr>
      <vt:lpstr>Agroenvironmentální-klimatické operace</vt:lpstr>
      <vt:lpstr>Agroenvironmentální-klimatické operace</vt:lpstr>
      <vt:lpstr>Ekologické zemědělství (EZ)</vt:lpstr>
      <vt:lpstr>Ekologické zemědělství (EZ)</vt:lpstr>
      <vt:lpstr>Platby v rámci sítě Natura 2000 a podle rámcové směrnice o vodě</vt:lpstr>
      <vt:lpstr>Neproduktivní investice</vt:lpstr>
      <vt:lpstr>Pozemkové úpravy</vt:lpstr>
      <vt:lpstr>Předcházení poškozování lesů lesními požáry a přírodními katastrofami a katastrofickými událostmi a obnova poškozených lesů</vt:lpstr>
      <vt:lpstr>Předcházení poškozování lesů lesními požáry a přírodními katastrofami a katastrofickými událostmi a obnova poškozených lesů</vt:lpstr>
      <vt:lpstr>Investice ke zvýšení odolnosti a ekologické hodnoty lesních ekosystémů</vt:lpstr>
      <vt:lpstr>Lesnicko-environmentální a klimatické služby a ochrana lesů</vt:lpstr>
      <vt:lpstr>Snímek 30</vt:lpstr>
      <vt:lpstr>Investice do hmotného majetku </vt:lpstr>
      <vt:lpstr>Investice do hmotného majetku </vt:lpstr>
      <vt:lpstr>Lesnická infrastruktura</vt:lpstr>
      <vt:lpstr>Investice do nových lesnických technologií a  zpracování lesnických výrobků a jejich uvádění na trh </vt:lpstr>
      <vt:lpstr>Spolupráce  (Podpora vývoje nových produktů, postupů a technologií)</vt:lpstr>
      <vt:lpstr>Převod podniku malých zemědělců </vt:lpstr>
      <vt:lpstr>Podpora zahájení podnikatelské činnosti pro mladé zemědělce</vt:lpstr>
      <vt:lpstr>Snímek 38</vt:lpstr>
      <vt:lpstr>Režimy jakosti zemědělských produktů a potravin</vt:lpstr>
      <vt:lpstr>Spolupráce (Podpora horizontální a vertikální spolupráce)</vt:lpstr>
      <vt:lpstr>Platby za dobré životní podmínky zvířat</vt:lpstr>
      <vt:lpstr> Preventivní opatření před poškozením potenciálu zemědělské produkce</vt:lpstr>
      <vt:lpstr>Snímek 43</vt:lpstr>
      <vt:lpstr>Zalesňování zemědělské půdy</vt:lpstr>
      <vt:lpstr>Zavádění zemědělsko-lesnických systémů</vt:lpstr>
      <vt:lpstr>Snímek 46</vt:lpstr>
      <vt:lpstr>Investice do nezemědělských činností</vt:lpstr>
      <vt:lpstr>Podpora cestovního ruchu</vt:lpstr>
      <vt:lpstr>Podpora rozvoje malých zemědělských podniků</vt:lpstr>
      <vt:lpstr>Investice do infrastruktury</vt:lpstr>
      <vt:lpstr>LEADER</vt:lpstr>
      <vt:lpstr>Řešení situace obcí</vt:lpstr>
      <vt:lpstr> Priorita 1 - Podpora přenosu znalostí a inovací v zemědělství, lesním hospodářství a venkovských oblastech</vt:lpstr>
      <vt:lpstr>Předávání znalostí a informační akce</vt:lpstr>
      <vt:lpstr>Poradenství</vt:lpstr>
      <vt:lpstr>Technická pomoc</vt:lpstr>
      <vt:lpstr>Další kroky při přípravě PRV</vt:lpstr>
      <vt:lpstr>Děkuji za pozornost!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rozvoje venkova</dc:title>
  <dc:creator>Anna Hrdličková</dc:creator>
  <cp:lastModifiedBy>Maruška</cp:lastModifiedBy>
  <cp:revision>1286</cp:revision>
  <dcterms:created xsi:type="dcterms:W3CDTF">2007-01-03T12:05:42Z</dcterms:created>
  <dcterms:modified xsi:type="dcterms:W3CDTF">2013-06-13T05:49:26Z</dcterms:modified>
</cp:coreProperties>
</file>